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4"/>
  </p:handoutMasterIdLst>
  <p:sldIdLst>
    <p:sldId id="256" r:id="rId3"/>
    <p:sldId id="287" r:id="rId5"/>
    <p:sldId id="276" r:id="rId6"/>
    <p:sldId id="257" r:id="rId7"/>
    <p:sldId id="258" r:id="rId8"/>
    <p:sldId id="278" r:id="rId9"/>
    <p:sldId id="279" r:id="rId10"/>
    <p:sldId id="280" r:id="rId11"/>
    <p:sldId id="259" r:id="rId12"/>
    <p:sldId id="281" r:id="rId13"/>
    <p:sldId id="282" r:id="rId14"/>
    <p:sldId id="283" r:id="rId15"/>
    <p:sldId id="284" r:id="rId16"/>
    <p:sldId id="285" r:id="rId17"/>
    <p:sldId id="286" r:id="rId18"/>
    <p:sldId id="288" r:id="rId19"/>
    <p:sldId id="277" r:id="rId20"/>
    <p:sldId id="289" r:id="rId21"/>
    <p:sldId id="290" r:id="rId22"/>
    <p:sldId id="291" r:id="rId23"/>
    <p:sldId id="292" r:id="rId24"/>
    <p:sldId id="293" r:id="rId25"/>
    <p:sldId id="295" r:id="rId26"/>
    <p:sldId id="297" r:id="rId27"/>
    <p:sldId id="298" r:id="rId28"/>
    <p:sldId id="299" r:id="rId29"/>
    <p:sldId id="300" r:id="rId30"/>
    <p:sldId id="272" r:id="rId31"/>
    <p:sldId id="273" r:id="rId32"/>
    <p:sldId id="296" r:id="rId33"/>
  </p:sldIdLst>
  <p:sldSz cx="12192000" cy="6858000"/>
  <p:notesSz cx="6881495"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34539" autoAdjust="0"/>
  </p:normalViewPr>
  <p:slideViewPr>
    <p:cSldViewPr snapToGrid="0">
      <p:cViewPr varScale="1">
        <p:scale>
          <a:sx n="33" d="100"/>
          <a:sy n="33" d="100"/>
        </p:scale>
        <p:origin x="3462" y="60"/>
      </p:cViewPr>
      <p:guideLst/>
    </p:cSldViewPr>
  </p:slideViewPr>
  <p:notesTextViewPr>
    <p:cViewPr>
      <p:scale>
        <a:sx n="1" d="1"/>
        <a:sy n="1" d="1"/>
      </p:scale>
      <p:origin x="0" y="0"/>
    </p:cViewPr>
  </p:notesTextViewPr>
  <p:sorterViewPr>
    <p:cViewPr>
      <p:scale>
        <a:sx n="100" d="100"/>
        <a:sy n="100" d="100"/>
      </p:scale>
      <p:origin x="0" y="-302"/>
    </p:cViewPr>
  </p:sorterViewPr>
  <p:notesViewPr>
    <p:cSldViewPr snapToGrid="0" showGuides="1">
      <p:cViewPr varScale="1">
        <p:scale>
          <a:sx n="88" d="100"/>
          <a:sy n="88" d="100"/>
        </p:scale>
        <p:origin x="5707" y="72"/>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handoutMaster" Target="handoutMasters/handoutMaster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97313" y="0"/>
            <a:ext cx="2982912" cy="466725"/>
          </a:xfrm>
          <a:prstGeom prst="rect">
            <a:avLst/>
          </a:prstGeom>
        </p:spPr>
        <p:txBody>
          <a:bodyPr vert="horz" lIns="91440" tIns="45720" rIns="91440" bIns="45720" rtlCol="0"/>
          <a:lstStyle>
            <a:lvl1pPr algn="r">
              <a:defRPr sz="1200"/>
            </a:lvl1pPr>
          </a:lstStyle>
          <a:p>
            <a:fld id="{D147A64A-FDC7-4BCB-98AE-55815A38B126}" type="datetimeFigureOut">
              <a:rPr lang="en-US" smtClean="0"/>
            </a:fld>
            <a:endParaRPr lang="en-US"/>
          </a:p>
        </p:txBody>
      </p:sp>
      <p:sp>
        <p:nvSpPr>
          <p:cNvPr id="4" name="Footer Placeholder 3"/>
          <p:cNvSpPr>
            <a:spLocks noGrp="1"/>
          </p:cNvSpPr>
          <p:nvPr>
            <p:ph type="ftr" sz="quarter" idx="2"/>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97313" y="8829675"/>
            <a:ext cx="2982912" cy="466725"/>
          </a:xfrm>
          <a:prstGeom prst="rect">
            <a:avLst/>
          </a:prstGeom>
        </p:spPr>
        <p:txBody>
          <a:bodyPr vert="horz" lIns="91440" tIns="45720" rIns="91440" bIns="45720" rtlCol="0" anchor="b"/>
          <a:lstStyle>
            <a:lvl1pPr algn="r">
              <a:defRPr sz="1200"/>
            </a:lvl1pPr>
          </a:lstStyle>
          <a:p>
            <a:fld id="{1624958D-E908-49EA-870C-044230100C84}"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913"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97313" y="0"/>
            <a:ext cx="2982912" cy="466725"/>
          </a:xfrm>
          <a:prstGeom prst="rect">
            <a:avLst/>
          </a:prstGeom>
        </p:spPr>
        <p:txBody>
          <a:bodyPr vert="horz" lIns="91440" tIns="45720" rIns="91440" bIns="45720" rtlCol="0"/>
          <a:lstStyle>
            <a:lvl1pPr algn="r">
              <a:defRPr sz="1200"/>
            </a:lvl1pPr>
          </a:lstStyle>
          <a:p>
            <a:fld id="{BEA5A1D0-2AC4-4048-AEE3-4C18901478D1}" type="datetimeFigureOut">
              <a:rPr lang="en-US" smtClean="0"/>
            </a:fld>
            <a:endParaRPr lang="en-US"/>
          </a:p>
        </p:txBody>
      </p:sp>
      <p:sp>
        <p:nvSpPr>
          <p:cNvPr id="4" name="Slide Image Placeholder 3"/>
          <p:cNvSpPr>
            <a:spLocks noGrp="1" noRot="1" noChangeAspect="1"/>
          </p:cNvSpPr>
          <p:nvPr>
            <p:ph type="sldImg" idx="2"/>
          </p:nvPr>
        </p:nvSpPr>
        <p:spPr>
          <a:xfrm>
            <a:off x="6540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8975" y="4473575"/>
            <a:ext cx="5505450" cy="3660775"/>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829675"/>
            <a:ext cx="2982913"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97313" y="8829675"/>
            <a:ext cx="2982912" cy="466725"/>
          </a:xfrm>
          <a:prstGeom prst="rect">
            <a:avLst/>
          </a:prstGeom>
        </p:spPr>
        <p:txBody>
          <a:bodyPr vert="horz" lIns="91440" tIns="45720" rIns="91440" bIns="45720" rtlCol="0" anchor="b"/>
          <a:lstStyle>
            <a:lvl1pPr algn="r">
              <a:defRPr sz="1200"/>
            </a:lvl1pPr>
          </a:lstStyle>
          <a:p>
            <a:fld id="{7063F7F6-C931-488D-8048-08FBE6936D02}"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voter hopes to know if his or her candidate won as soon as possible. In an age of electronic polling machines, having the results delivered accurately and swiftly seems to be a reasonable expectation, but actual practice shows it is not.</a:t>
            </a:r>
            <a:endParaRPr lang="en-US" dirty="0"/>
          </a:p>
          <a:p>
            <a:r>
              <a:rPr lang="en-US" dirty="0"/>
              <a:t>Some election offices struggle to count the vote despite all the bells and whistles on our election equipment.</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tabulation – the counting – election officials must eliminate votes cast by deceased folk, folks who cannot vote, and account for missing or lost votes.</a:t>
            </a:r>
            <a:endParaRPr lang="en-US" dirty="0"/>
          </a:p>
          <a:p>
            <a:r>
              <a:rPr lang="en-US" dirty="0"/>
              <a:t>To be sure, sometimes a person votes in an election when they should not. Some intend to, and some just make a mistake. This is voter fraud.</a:t>
            </a:r>
            <a:endParaRPr lang="en-US" dirty="0"/>
          </a:p>
          <a:p>
            <a:r>
              <a:rPr lang="en-US" dirty="0"/>
              <a:t>More dangerous is the organized, wide scale efforts to prevail in an election using ineligible, duplicate or missing votes.</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Election fraud can be very sophisticated. It is conceivable that some savvy hacker might pierce the security features of an election and manipulate votes, change results, or even crash the system, throwing an election into chaos.</a:t>
            </a:r>
            <a:endParaRPr lang="en-US" dirty="0"/>
          </a:p>
          <a:p>
            <a:r>
              <a:rPr lang="en-US" dirty="0"/>
              <a:t>In such a scenario, a bad actor could alter the outcome of a race in such a way that no one would ever know that the election was fraudulent. To do so the fraudster would need to manipulate the results in such a way that no one would readily suspect that any manipulation had happened.</a:t>
            </a:r>
            <a:endParaRPr lang="en-US" dirty="0"/>
          </a:p>
          <a:p>
            <a:r>
              <a:rPr lang="en-US" dirty="0"/>
              <a:t>The simplest way to do this, in concept, would be to use ghost voters.</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1" dirty="0">
                <a:solidFill>
                  <a:srgbClr val="000000"/>
                </a:solidFill>
                <a:effectLst/>
                <a:latin typeface="Balto Book" panose="020B0503040502020203" pitchFamily="34" charset="0"/>
                <a:ea typeface="Calibri" panose="020F0502020204030204" pitchFamily="34" charset="0"/>
                <a:cs typeface="Times New Roman" panose="02020603050405020304" pitchFamily="18" charset="0"/>
              </a:rPr>
              <a:t>GHOST/PHANTOM VOTER – </a:t>
            </a:r>
            <a:r>
              <a:rPr lang="en-US" sz="1800" dirty="0">
                <a:solidFill>
                  <a:srgbClr val="000000"/>
                </a:solidFill>
                <a:effectLst/>
                <a:latin typeface="Balto Book" panose="020B0503040502020203" pitchFamily="34" charset="0"/>
                <a:ea typeface="Calibri" panose="020F0502020204030204" pitchFamily="34" charset="0"/>
                <a:cs typeface="Times New Roman" panose="02020603050405020304" pitchFamily="18" charset="0"/>
              </a:rPr>
              <a:t>A ghost or phantom voter is not an eligible voter but one whose name remains on the voter rolls. They may be deceased, deprived of their vote by judicial action, represent an assumed name, or even a fake “person.”</a:t>
            </a:r>
            <a:endParaRPr lang="en-US" sz="1800" dirty="0">
              <a:solidFill>
                <a:srgbClr val="000000"/>
              </a:solidFill>
              <a:effectLst/>
              <a:latin typeface="Balto Book" panose="020B0503040502020203"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lang="en-US" sz="1800" dirty="0">
                <a:solidFill>
                  <a:srgbClr val="000000"/>
                </a:solidFill>
                <a:effectLst/>
                <a:latin typeface="Balto Book" panose="020B0503040502020203" pitchFamily="34" charset="0"/>
                <a:ea typeface="Calibri" panose="020F0502020204030204" pitchFamily="34" charset="0"/>
                <a:cs typeface="Times New Roman" panose="02020603050405020304" pitchFamily="18" charset="0"/>
              </a:rPr>
              <a:t>These voters can be exploited maliciously to change the outcome of an election. Sometimes they are introduced into the voter roll, their votes are cast, and then they are removed from the list of voters, and the election is certified (finalized). Once removed, evidence of misdeed becomes harder to prove.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Steganography and cryptography are close kin. Codes – cryptography – hide the content of a message. Steganography does not hide the content, but hides the message. Both techniques can do harm.</a:t>
            </a:r>
            <a:endParaRPr lang="en-US" dirty="0"/>
          </a:p>
          <a:p>
            <a:r>
              <a:rPr lang="en-US" dirty="0"/>
              <a:t>Invisible ink can be used to write a message between the lines of a letter, so only when treated is the message revealed. </a:t>
            </a:r>
            <a:endParaRPr lang="en-US" dirty="0"/>
          </a:p>
          <a:p>
            <a:r>
              <a:rPr lang="en-US" dirty="0"/>
              <a:t>A code does not have to be hidden to work. You can see the code, but you just cannot read it – easily.</a:t>
            </a:r>
            <a:endParaRPr lang="en-US" dirty="0"/>
          </a:p>
          <a:p>
            <a:endParaRPr lang="en-US" dirty="0"/>
          </a:p>
          <a:p>
            <a:r>
              <a:rPr lang="en-US" dirty="0"/>
              <a:t>It is really tricky when someone uses both.</a:t>
            </a:r>
            <a:endParaRPr lang="en-US" dirty="0"/>
          </a:p>
          <a:p>
            <a:endParaRPr lang="en-US" dirty="0"/>
          </a:p>
          <a:p>
            <a:r>
              <a:rPr lang="en-US" dirty="0"/>
              <a:t>You might not realize it, but every day you face both threats. Take a computer virus – a trojan attached to an email message.</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 this scenario: An election clerk in a small election office plugs a </a:t>
            </a:r>
            <a:r>
              <a:rPr lang="en-US" dirty="0" err="1"/>
              <a:t>usb</a:t>
            </a:r>
            <a:r>
              <a:rPr lang="en-US" dirty="0"/>
              <a:t> stick that looks like it came from the Secretary of State’s office into his computer. The stick just seems to have a letter from the SOS saying how important it is that the elections be secure and run smoothly. Unfortunately, hidden in the file is some malicious computer code that gives bad guys access to the system. Every time the clerk inserts that card into the computer, the code gets reintroduced. Eventually, it spreads throughout the system but seems to do nothing…until one day the bad guys exploit it.</a:t>
            </a:r>
            <a:endParaRPr lang="en-US" dirty="0"/>
          </a:p>
          <a:p>
            <a:endParaRPr lang="en-US" dirty="0"/>
          </a:p>
          <a:p>
            <a:r>
              <a:rPr lang="en-US" dirty="0"/>
              <a:t>Sound like a spy movie? Well, this is just about how one nation managed to blow up another nation’s nuclear fuel enrichment program. </a:t>
            </a:r>
            <a:endParaRPr lang="en-US" dirty="0"/>
          </a:p>
          <a:p>
            <a:endParaRPr lang="en-US" dirty="0"/>
          </a:p>
          <a:p>
            <a:r>
              <a:rPr lang="en-US" dirty="0"/>
              <a:t>It can and does happen.</a:t>
            </a:r>
            <a:endParaRPr lang="en-US" dirty="0"/>
          </a:p>
          <a:p>
            <a:endParaRPr lang="en-US" dirty="0"/>
          </a:p>
          <a:p>
            <a:r>
              <a:rPr lang="en-US" dirty="0"/>
              <a:t>External attacks are also common. Some occur many times each day. Even secure systems at the federal level have been breached and sensitive data exploited. And these are the attacks we know about. The most successful attacks are the ones that remain undiscovered until the intruder wishes to exploit them – or perhaps, we never learn of them.</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mathematician has identified something buried in the election rolls of New York. Who introduced it, how they did it, and why, of course, are unknown. </a:t>
            </a:r>
            <a:endParaRPr lang="en-US" dirty="0"/>
          </a:p>
          <a:p>
            <a:r>
              <a:rPr lang="en-US" dirty="0"/>
              <a:t>The implications are very concerning, and the author suggests a thorough audit.  After all, New Yorkers should be free to say they “</a:t>
            </a:r>
            <a:r>
              <a:rPr lang="en-US" dirty="0" err="1"/>
              <a:t>ain’t</a:t>
            </a:r>
            <a:r>
              <a:rPr lang="en-US" dirty="0"/>
              <a:t> afraid of no ghost!”</a:t>
            </a:r>
            <a:endParaRPr lang="en-US" dirty="0"/>
          </a:p>
          <a:p>
            <a:r>
              <a:rPr lang="en-US" dirty="0"/>
              <a:t>Sorry, I was watching Ghostbusters right before I wrote this, and could not resist.</a:t>
            </a:r>
            <a:endParaRPr lang="en-US" dirty="0"/>
          </a:p>
          <a:p>
            <a:endParaRPr lang="en-US" dirty="0"/>
          </a:p>
          <a:p>
            <a:r>
              <a:rPr lang="en-US" dirty="0"/>
              <a:t>Dr. Paquette opines that the algorithm he sees in the voter rolls could be used to create, exploit, and then erase entries in the voter rolls.</a:t>
            </a:r>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 Paquette mentions the Caesar cipher, one of the oldest and most common codes. You may have used it as a kid. You shift letters to create an unintelligible message. Say you shift letters three places. A becomes D, B becomes E, and C becomes F.</a:t>
            </a:r>
            <a:endParaRPr lang="en-US" dirty="0"/>
          </a:p>
          <a:p>
            <a:r>
              <a:rPr lang="en-US" dirty="0"/>
              <a:t>The word s “Ghost Vote” changes to JKRUW YRWH. </a:t>
            </a:r>
            <a:endParaRPr lang="en-US" dirty="0"/>
          </a:p>
          <a:p>
            <a:r>
              <a:rPr lang="en-US" dirty="0"/>
              <a:t>This is cryptography at this point. The message is not hidden, but the meaning is obscured.</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Dr Paquette posits is a combination of the Caesar cipher being used to change part of the voter record in a predictable way but also to hide it so no one readily sees it. This way, both the meaning and the appearance of the change are hidden.</a:t>
            </a:r>
            <a:endParaRPr lang="en-US" dirty="0"/>
          </a:p>
          <a:p>
            <a:endParaRPr lang="en-US" dirty="0"/>
          </a:p>
          <a:p>
            <a:r>
              <a:rPr lang="en-US" dirty="0"/>
              <a:t>The result is a hidden structure in the database. Now remember, the data contained in a voter record is substantial and, frankly, about as invasive as we can stand because it is a public record. Your Voter roll record generally limits sensitive information, so introducing a bit of hidden data might reveal more than you want – or it may allow access to certain records that can be manipulated. This is what Dr Paquette is concerned about happening.</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These are the goals for any election. Elections should be secure, and transparent. Voters should be who they claim to be. Their votes should be counted correctly. And no election (or official) should be afraid of a good audit to prove they are doing their job well – or shine light on the problems when they exist.</a:t>
            </a:r>
            <a:endParaRPr lang="en-US" sz="1400" dirty="0"/>
          </a:p>
          <a:p>
            <a:endParaRPr lang="en-US" sz="1400"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in New York, a group of votes are made to look legitimate. These voters could vote by mail, meaning they don’t have to appear before anyone. They cast their vote by mail, their vote is counted, and like a ghost, they disappear back into nothingness. This requires the ability to track their entry into the New York voter system, the state-wide database that links county election identifiers with state identifiers. In the midst of all these numbers, this algorithm Dr Paquette identified allows tracking of certain suspect entries – and perhaps their exploitation.</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there are many types of ghosts. In North Carolina, almost 2000 people voted in 2020 without ever being verified.</a:t>
            </a:r>
            <a:endParaRPr lang="en-US" dirty="0"/>
          </a:p>
          <a:p>
            <a:r>
              <a:rPr lang="en-US" dirty="0"/>
              <a:t>In other words, no one ever proved they were real.</a:t>
            </a:r>
            <a:endParaRPr lang="en-US" dirty="0"/>
          </a:p>
          <a:p>
            <a:r>
              <a:rPr lang="en-US" dirty="0"/>
              <a:t>Think about it – in North Carolina, in a race where the state supreme court had a race decided by just a few hundred votes, there were over 4x as many ghost voters as the margin.</a:t>
            </a:r>
            <a:endParaRPr lang="en-US" dirty="0"/>
          </a:p>
          <a:p>
            <a:r>
              <a:rPr lang="en-US" dirty="0"/>
              <a:t>That is a problem.</a:t>
            </a:r>
            <a:endParaRPr lang="en-US" dirty="0"/>
          </a:p>
          <a:p>
            <a:r>
              <a:rPr lang="en-US" dirty="0"/>
              <a:t>Did it change the election? Who knows.</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PUBLIC INTEREST LEGAL FOUNDATION revealed that in Nevada, 2/3 of the Ballots by Mail sent out are never returned. Beyond a colossal waste of public funds, this means that a large number of ballots are just floating around at any election time. Some are even sent to known bad addresses—to people who are known to be dead, in prison, or both!</a:t>
            </a:r>
            <a:endParaRPr lang="en-US" dirty="0"/>
          </a:p>
          <a:p>
            <a:endParaRPr lang="en-US" dirty="0"/>
          </a:p>
          <a:p>
            <a:r>
              <a:rPr lang="en-US" dirty="0"/>
              <a:t>This invites exploitation, and tracking the voter entries that can be exploited would be of great interest to bad actors and election fraudsters.</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Amazingly, also in Nevada, a journalist named Victor </a:t>
            </a:r>
            <a:r>
              <a:rPr lang="en-US" dirty="0" err="1"/>
              <a:t>Joecks</a:t>
            </a:r>
            <a:r>
              <a:rPr lang="en-US" dirty="0"/>
              <a:t> took 9 of these mail-in ballots, signed them, and sent them in. The signature verification system that must match the signature to the registered signature, decided his was close enough in 8 cases.</a:t>
            </a:r>
            <a:endParaRPr lang="en-US" dirty="0"/>
          </a:p>
          <a:p>
            <a:r>
              <a:rPr lang="en-US" dirty="0"/>
              <a:t>Apparently, he had done this before with similar results, so this is not an isolated incident.</a:t>
            </a:r>
            <a:endParaRPr lang="en-US" dirty="0"/>
          </a:p>
          <a:p>
            <a:r>
              <a:rPr lang="en-US" dirty="0"/>
              <a:t>So, if the roll has an entry for a fictitious person with a fictitious signature, and the ballot board just accepts that ballot 89% of the time, elections are not secure!</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b="0" i="0" dirty="0">
                <a:solidFill>
                  <a:srgbClr val="000000"/>
                </a:solidFill>
                <a:effectLst/>
                <a:highlight>
                  <a:srgbClr val="FFFFFF"/>
                </a:highlight>
                <a:latin typeface="Palatino"/>
              </a:rPr>
              <a:t>In </a:t>
            </a:r>
            <a:r>
              <a:rPr lang="en-US" b="1" i="0" dirty="0">
                <a:solidFill>
                  <a:srgbClr val="000000"/>
                </a:solidFill>
                <a:effectLst/>
                <a:highlight>
                  <a:srgbClr val="FFFFFF"/>
                </a:highlight>
                <a:latin typeface="Palatino"/>
              </a:rPr>
              <a:t>Georgia</a:t>
            </a:r>
            <a:r>
              <a:rPr lang="en-US" b="0" i="0" dirty="0">
                <a:solidFill>
                  <a:srgbClr val="000000"/>
                </a:solidFill>
                <a:effectLst/>
                <a:highlight>
                  <a:srgbClr val="FFFFFF"/>
                </a:highlight>
                <a:latin typeface="Palatino"/>
              </a:rPr>
              <a:t>, the Secretary of State, Brad </a:t>
            </a:r>
            <a:r>
              <a:rPr lang="en-US" b="0" i="0" dirty="0" err="1">
                <a:solidFill>
                  <a:srgbClr val="000000"/>
                </a:solidFill>
                <a:effectLst/>
                <a:highlight>
                  <a:srgbClr val="FFFFFF"/>
                </a:highlight>
                <a:latin typeface="Palatino"/>
              </a:rPr>
              <a:t>Raffensperger</a:t>
            </a:r>
            <a:r>
              <a:rPr lang="en-US" b="0" i="0" dirty="0">
                <a:solidFill>
                  <a:srgbClr val="000000"/>
                </a:solidFill>
                <a:effectLst/>
                <a:highlight>
                  <a:srgbClr val="FFFFFF"/>
                </a:highlight>
                <a:latin typeface="Palatino"/>
              </a:rPr>
              <a:t>, signed a settlement agreement in March of 2020 in a suit that was filed by the Democratic Committee that essentially obliterated the signature verification process in Georgia. It made it virtually impossible to disqualify any ballots no matter how unlike the signature on the ballot was to the signature in the registration file. The most troubling aspect of it, to me, was that the </a:t>
            </a:r>
            <a:r>
              <a:rPr lang="en-US" b="0" i="1" dirty="0">
                <a:solidFill>
                  <a:srgbClr val="000000"/>
                </a:solidFill>
                <a:effectLst/>
                <a:highlight>
                  <a:srgbClr val="FFFFFF"/>
                </a:highlight>
                <a:latin typeface="Palatino"/>
              </a:rPr>
              <a:t>law</a:t>
            </a:r>
            <a:r>
              <a:rPr lang="en-US" b="0" i="0" dirty="0">
                <a:solidFill>
                  <a:srgbClr val="000000"/>
                </a:solidFill>
                <a:effectLst/>
                <a:highlight>
                  <a:srgbClr val="FFFFFF"/>
                </a:highlight>
                <a:latin typeface="Palatino"/>
              </a:rPr>
              <a:t> required that the signature match the registration signature. When Brad </a:t>
            </a:r>
            <a:r>
              <a:rPr lang="en-US" b="0" i="0" dirty="0" err="1">
                <a:solidFill>
                  <a:srgbClr val="000000"/>
                </a:solidFill>
                <a:effectLst/>
                <a:highlight>
                  <a:srgbClr val="FFFFFF"/>
                </a:highlight>
                <a:latin typeface="Palatino"/>
              </a:rPr>
              <a:t>Raffensperger</a:t>
            </a:r>
            <a:r>
              <a:rPr lang="en-US" b="0" i="0" dirty="0">
                <a:solidFill>
                  <a:srgbClr val="000000"/>
                </a:solidFill>
                <a:effectLst/>
                <a:highlight>
                  <a:srgbClr val="FFFFFF"/>
                </a:highlight>
                <a:latin typeface="Palatino"/>
              </a:rPr>
              <a:t>, who is not part of the legislature, unilaterally changed the rule from what the legislature had adopted by statute, that change was unconstitutional, not just illegal.</a:t>
            </a:r>
            <a:endParaRPr lang="en-US" b="0" i="0" dirty="0">
              <a:solidFill>
                <a:srgbClr val="000000"/>
              </a:solidFill>
              <a:effectLst/>
              <a:highlight>
                <a:srgbClr val="FFFFFF"/>
              </a:highlight>
              <a:latin typeface="Palatino"/>
            </a:endParaRPr>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pandemic contributed to a surge in mail in ballots. Rudy Guiliani got into a lot of hot water for suggesting that in Pennsylvania, there were many more votes cast than voters. This has been hotly debated, and we won't settle that today. </a:t>
            </a:r>
            <a:endParaRPr lang="en-US" dirty="0"/>
          </a:p>
          <a:p>
            <a:r>
              <a:rPr lang="en-US" dirty="0"/>
              <a:t>Pennsylvania officials did present evidence showing that these complaints were mixing data from the primary and the general election, so the conclusions were erroneous.</a:t>
            </a:r>
            <a:endParaRPr lang="en-US" dirty="0"/>
          </a:p>
          <a:p>
            <a:endParaRPr lang="en-US" dirty="0"/>
          </a:p>
          <a:p>
            <a:r>
              <a:rPr lang="en-US" dirty="0"/>
              <a:t>But also important is the fact that many voters were not verified when the ballot was sent to them. The state asserts these were proven to be real people, eligible to vote, by the time of the election, or they were excluded.</a:t>
            </a:r>
            <a:endParaRPr lang="en-US" dirty="0"/>
          </a:p>
          <a:p>
            <a:r>
              <a:rPr lang="en-US" dirty="0"/>
              <a:t>Should folks be able to request a ballot </a:t>
            </a:r>
            <a:r>
              <a:rPr lang="en-US" u="sng" dirty="0"/>
              <a:t>before</a:t>
            </a:r>
            <a:r>
              <a:rPr lang="en-US" dirty="0"/>
              <a:t> they are properly registered?  </a:t>
            </a:r>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Obviously, we have many vulnerabilities in our election system. Stanley Young and Ray </a:t>
            </a:r>
            <a:r>
              <a:rPr lang="en-US" dirty="0" err="1"/>
              <a:t>Blehar</a:t>
            </a:r>
            <a:r>
              <a:rPr lang="en-US" dirty="0"/>
              <a:t> put forth a list of 12 exploits on, they contend, every bad actor’s wish list.</a:t>
            </a:r>
            <a:endParaRPr lang="en-US" dirty="0"/>
          </a:p>
          <a:p>
            <a:endParaRPr lang="en-US" dirty="0"/>
          </a:p>
          <a:p>
            <a:r>
              <a:rPr lang="en-US" dirty="0"/>
              <a:t>How many are already in place? TOO MANY!</a:t>
            </a:r>
            <a:endParaRPr lang="en-US" dirty="0"/>
          </a:p>
          <a:p>
            <a:endParaRPr lang="en-US" dirty="0"/>
          </a:p>
          <a:p>
            <a:r>
              <a:rPr lang="en-US" dirty="0"/>
              <a:t>The first is directly related to voter rolls – bad guys want dirty, corrupt voter rolls filled with ghost voters.</a:t>
            </a:r>
            <a:endParaRPr lang="en-US" dirty="0"/>
          </a:p>
          <a:p>
            <a:r>
              <a:rPr lang="en-US" dirty="0"/>
              <a:t>Next, eliminate a positive photo identification at the polling station.</a:t>
            </a:r>
            <a:endParaRPr lang="en-US" dirty="0"/>
          </a:p>
          <a:p>
            <a:r>
              <a:rPr lang="en-US" dirty="0"/>
              <a:t>Third, encourage more voting by mail. Mail in ballots are the easiest to exploit.</a:t>
            </a:r>
            <a:endParaRPr lang="en-US" dirty="0"/>
          </a:p>
          <a:p>
            <a:r>
              <a:rPr lang="en-US" dirty="0"/>
              <a:t>Fourth, discard collateral data sources like the external envelope. These create naked ballots or discard a second signature that must be verified.</a:t>
            </a:r>
            <a:endParaRPr lang="en-US" dirty="0"/>
          </a:p>
          <a:p>
            <a:r>
              <a:rPr lang="en-US" dirty="0"/>
              <a:t>Fifth – let’s go all the way and just do away with signature verification! Folks don’t lie, do they?</a:t>
            </a:r>
            <a:endParaRPr lang="en-US" dirty="0"/>
          </a:p>
          <a:p>
            <a:r>
              <a:rPr lang="en-US" dirty="0"/>
              <a:t>Sixth – just keep counting after election day. Count late ballots too – after all, folks need to be able to add more votes if it looks like they need them, right?</a:t>
            </a:r>
            <a:endParaRPr lang="en-US" dirty="0"/>
          </a:p>
          <a:p>
            <a:endParaRPr lang="en-US" dirty="0"/>
          </a:p>
          <a:p>
            <a:r>
              <a:rPr lang="en-US" dirty="0"/>
              <a:t>And this crazy list goes on</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from the bad guy’s playbook, paraphrased from Stanley Young and Ray </a:t>
            </a:r>
            <a:r>
              <a:rPr lang="en-US" dirty="0" err="1"/>
              <a:t>Blehar</a:t>
            </a:r>
            <a:r>
              <a:rPr lang="en-US" dirty="0"/>
              <a:t>.</a:t>
            </a:r>
            <a:endParaRPr lang="en-US" dirty="0"/>
          </a:p>
          <a:p>
            <a:endParaRPr lang="en-US" dirty="0"/>
          </a:p>
          <a:p>
            <a:r>
              <a:rPr lang="en-US" dirty="0"/>
              <a:t>Well, right away, we see an exploit that is all too common.</a:t>
            </a:r>
            <a:endParaRPr lang="en-US" dirty="0"/>
          </a:p>
          <a:p>
            <a:r>
              <a:rPr lang="en-US" dirty="0"/>
              <a:t>And who needs poll watchers anyway, right? We need to trust more!</a:t>
            </a:r>
            <a:endParaRPr lang="en-US" dirty="0"/>
          </a:p>
          <a:p>
            <a:r>
              <a:rPr lang="en-US" dirty="0"/>
              <a:t>And nothing bad could ever happen by connecting our voting machines to the internet. Right?</a:t>
            </a:r>
            <a:endParaRPr lang="en-US" dirty="0"/>
          </a:p>
          <a:p>
            <a:r>
              <a:rPr lang="en-US" dirty="0"/>
              <a:t>And, of course, cheat many places to make it harder to find. In fact, a little here and a little there, and you are going places!</a:t>
            </a:r>
            <a:endParaRPr lang="en-US" dirty="0"/>
          </a:p>
          <a:p>
            <a:r>
              <a:rPr lang="en-US" dirty="0"/>
              <a:t>The best exploits are those no one ever sees coming, so go after them where they never expect it. Say, in the voter rolls with a secret code or something!</a:t>
            </a:r>
            <a:endParaRPr lang="en-US" dirty="0"/>
          </a:p>
          <a:p>
            <a:r>
              <a:rPr lang="en-US" dirty="0"/>
              <a:t>And, of course, use as many tools from the bad guy toolbox as possible!</a:t>
            </a:r>
            <a:endParaRPr lang="en-US" dirty="0"/>
          </a:p>
          <a:p>
            <a:endParaRPr lang="en-US" dirty="0"/>
          </a:p>
          <a:p>
            <a:r>
              <a:rPr lang="en-US" dirty="0"/>
              <a:t>How many of these are already happening </a:t>
            </a:r>
            <a:r>
              <a:rPr lang="en-US"/>
              <a:t>to us? </a:t>
            </a:r>
            <a:r>
              <a:rPr lang="en-US" dirty="0"/>
              <a:t>This list seems almost laughable, but it happens in the nation that leads the world!</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circle back to the voter rolls. Let’s apply some common sense. Safe, secure, accurate voter rolls are imperative.</a:t>
            </a:r>
            <a:endParaRPr lang="en-US" dirty="0"/>
          </a:p>
          <a:p>
            <a:r>
              <a:rPr lang="en-US" dirty="0"/>
              <a:t>Ghost voters need to be busted. We must expect the unexpected. We must never take security for granted. </a:t>
            </a:r>
            <a:endParaRPr lang="en-US" dirty="0"/>
          </a:p>
          <a:p>
            <a:endParaRPr lang="en-US" dirty="0"/>
          </a:p>
          <a:p>
            <a:r>
              <a:rPr lang="en-US" dirty="0"/>
              <a:t>In information technology, security experts say that the people who think they have never been hacked or could never be hacked are probably the ones who have already been </a:t>
            </a:r>
            <a:r>
              <a:rPr lang="en-US" dirty="0" err="1"/>
              <a:t>hacekd</a:t>
            </a:r>
            <a:r>
              <a:rPr lang="en-US" dirty="0"/>
              <a:t> and just don’t know it – or are too proud to admit it.</a:t>
            </a:r>
            <a:endParaRPr lang="en-US" dirty="0"/>
          </a:p>
          <a:p>
            <a:r>
              <a:rPr lang="en-US" dirty="0"/>
              <a:t>Our Republic is too valuable to be so arrogant as to think it cannot happen.</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cannot ignore the state of our voter rolls. We cannot continue to use outdated systems or propagate errors, compounding our mistakes.</a:t>
            </a:r>
            <a:endParaRPr lang="en-US" dirty="0"/>
          </a:p>
          <a:p>
            <a:r>
              <a:rPr lang="en-US" dirty="0"/>
              <a:t>We don’t want our election system to be like the Titanic, which was thought invulnerable and unsinkable but is now wrecked and destroyed at the bottom of the sea.</a:t>
            </a:r>
            <a:endParaRPr lang="en-US" dirty="0"/>
          </a:p>
          <a:p>
            <a:r>
              <a:rPr lang="en-US" dirty="0"/>
              <a:t>We must have a radical overhaul before it is too late.</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its simplest form, elections consist of a accurate roll of the eligible voters, who then vote. Their votes are counted accurately and reported. Any – all – elections should be prepared to stand for audit at any time.</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 leave you with this, a quote from Carl Sagan that is relevant to any discussion of election fraud.</a:t>
            </a:r>
            <a:endParaRPr lang="en-US" dirty="0"/>
          </a:p>
          <a:p>
            <a:r>
              <a:rPr lang="en-US" dirty="0"/>
              <a:t>Just because we cannot see it does not mean it is not there.</a:t>
            </a:r>
            <a:endParaRPr lang="en-US" dirty="0"/>
          </a:p>
          <a:p>
            <a:endParaRPr lang="en-US" dirty="0"/>
          </a:p>
          <a:p>
            <a:r>
              <a:rPr lang="en-US" dirty="0"/>
              <a:t>Keep looking.</a:t>
            </a:r>
            <a:endParaRPr lang="en-US" dirty="0"/>
          </a:p>
          <a:p>
            <a:endParaRPr lang="en-US" dirty="0"/>
          </a:p>
          <a:p>
            <a:r>
              <a:rPr lang="en-US" dirty="0"/>
              <a:t>Thank you</a:t>
            </a:r>
            <a:r>
              <a:rPr lang="en-US"/>
              <a:t>, may God </a:t>
            </a:r>
            <a:r>
              <a:rPr lang="en-US" dirty="0"/>
              <a:t>Bless you, and may God always bless these United States.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voter roll is a key ingredient of the election process. It must include these elements. Dead people and those who have lost their right to vote due to mental illness or judicial action </a:t>
            </a:r>
            <a:r>
              <a:rPr lang="en-US" dirty="0" err="1"/>
              <a:t>canot</a:t>
            </a:r>
            <a:r>
              <a:rPr lang="en-US" dirty="0"/>
              <a:t> vote.</a:t>
            </a:r>
            <a:endParaRPr lang="en-US" dirty="0"/>
          </a:p>
          <a:p>
            <a:r>
              <a:rPr lang="en-US" dirty="0"/>
              <a:t>Non-citizens should always be excluded.</a:t>
            </a:r>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Unfortunately, data shows that in the United States our voter rolls are flawed.</a:t>
            </a:r>
            <a:endParaRPr lang="en-US" dirty="0"/>
          </a:p>
          <a:p>
            <a:r>
              <a:rPr lang="en-US" dirty="0"/>
              <a:t>We have voters on the rolls who are dead.</a:t>
            </a:r>
            <a:endParaRPr lang="en-US" dirty="0"/>
          </a:p>
          <a:p>
            <a:r>
              <a:rPr lang="en-US" dirty="0"/>
              <a:t>Some voters appear to be eligible to vote  in more than one state or county – and they cannot be.</a:t>
            </a:r>
            <a:endParaRPr lang="en-US" dirty="0"/>
          </a:p>
          <a:p>
            <a:r>
              <a:rPr lang="en-US" dirty="0"/>
              <a:t>Some voters records have clerical errors that can interfere with their proper vote, and may make it easy for an imposter to use their vote.</a:t>
            </a:r>
            <a:endParaRPr lang="en-US" dirty="0"/>
          </a:p>
          <a:p>
            <a:r>
              <a:rPr lang="en-US" dirty="0"/>
              <a:t>And in some jurisdictions, non-citizens are on the rolls, disenfranchising the eligible voters.</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Assessment of the US voting system identifies may flaws. Equipment used in election offices may be outdated. Some election officials must purchase replacement parts for their equipment and systems off </a:t>
            </a:r>
            <a:r>
              <a:rPr lang="en-US" dirty="0" err="1"/>
              <a:t>Ebay</a:t>
            </a:r>
            <a:r>
              <a:rPr lang="en-US" dirty="0"/>
              <a:t> – not the most secure way to maintain our election </a:t>
            </a:r>
            <a:r>
              <a:rPr lang="en-US" dirty="0" err="1"/>
              <a:t>syste</a:t>
            </a:r>
            <a:r>
              <a:rPr lang="en-US" dirty="0"/>
              <a:t>,</a:t>
            </a:r>
            <a:endParaRPr lang="en-US" dirty="0"/>
          </a:p>
          <a:p>
            <a:r>
              <a:rPr lang="en-US" dirty="0"/>
              <a:t>Some systems run outdated operating systems, so there is no support for the system, and antivirus protection may not exist.</a:t>
            </a:r>
            <a:endParaRPr lang="en-US" dirty="0"/>
          </a:p>
          <a:p>
            <a:r>
              <a:rPr lang="en-US" dirty="0"/>
              <a:t>Because of the large number of employees in some election offices, social engineering exploits make hacking into an election system easier than it should be.</a:t>
            </a:r>
            <a:endParaRPr lang="en-US" dirty="0"/>
          </a:p>
          <a:p>
            <a:r>
              <a:rPr lang="en-US" dirty="0"/>
              <a:t>Ultimately, our US election system may be susceptible to cyber attacks more than anyone wants to admit – or will admit.  </a:t>
            </a:r>
            <a:endParaRPr lang="en-US" dirty="0"/>
          </a:p>
          <a:p>
            <a:endParaRPr lang="en-US" dirty="0"/>
          </a:p>
          <a:p>
            <a:r>
              <a:rPr lang="en-US" dirty="0"/>
              <a:t>Relying on technology like Albert Sensors and the Einstein Program can provide a false sense of security.</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actual Election should be straight forward. Eligible voters cast their votes, which are recorded on some medium (paper or by machine) and are then counted and reported.</a:t>
            </a:r>
            <a:endParaRPr lang="en-US" dirty="0"/>
          </a:p>
          <a:p>
            <a:r>
              <a:rPr lang="en-US" dirty="0"/>
              <a:t>If only real life was so simple and straightforward.</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Flawed voter rolls coupled with a flawed and insecure voter systems are made even worse by insecure tabulation systems. Compounded errors have the potential to yield invalid results.</a:t>
            </a:r>
            <a:endParaRPr lang="en-US" dirty="0"/>
          </a:p>
          <a:p>
            <a:r>
              <a:rPr lang="en-US" dirty="0"/>
              <a:t>Traditionally we have trusted the results of an election – or a recount – but evidence is mounting that calls this into question.</a:t>
            </a:r>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Flaws in the system disenfranchise voters and election officials alike. Common scenarios are polling locations that open late or close early in violation of state law. </a:t>
            </a:r>
            <a:endParaRPr lang="en-US" dirty="0"/>
          </a:p>
          <a:p>
            <a:r>
              <a:rPr lang="en-US" dirty="0"/>
              <a:t>Flawed communication between electronic poll books (containing the voter roll) may allow voters to vote more than once at different locations. </a:t>
            </a:r>
            <a:endParaRPr lang="en-US" dirty="0"/>
          </a:p>
          <a:p>
            <a:r>
              <a:rPr lang="en-US" dirty="0"/>
              <a:t>In Houston, Texas (Harris County), a recent election had Candidates for some offices on the ballot in the wrong jurisdiction. Citizens of “District X” were faced with a choice of Candidates for “District Y” offices!</a:t>
            </a:r>
            <a:endParaRPr lang="en-US" dirty="0"/>
          </a:p>
          <a:p>
            <a:r>
              <a:rPr lang="en-US" dirty="0"/>
              <a:t>Some voters claimed their votes were recorded incorrectly, yielding a paper ballot that was different from their electronic entry.</a:t>
            </a:r>
            <a:endParaRPr lang="en-US" dirty="0"/>
          </a:p>
          <a:p>
            <a:r>
              <a:rPr lang="en-US" dirty="0"/>
              <a:t>More alarming was the failure of the Election official to provide adequate paper for the ballot printers – so many persons who wanted to vote could not do so. </a:t>
            </a:r>
            <a:endParaRPr lang="en-US" dirty="0"/>
          </a:p>
          <a:p>
            <a:r>
              <a:rPr lang="en-US" dirty="0"/>
              <a:t>And of course, during the ballot paper shortage some used paper that is unsuitable to be a ballot – leading to a great deal of litigation and frustration by voters, candidates, and election officials alike.</a:t>
            </a:r>
            <a:endParaRPr lang="en-US" dirty="0"/>
          </a:p>
          <a:p>
            <a:endParaRPr lang="en-US" dirty="0"/>
          </a:p>
        </p:txBody>
      </p:sp>
      <p:sp>
        <p:nvSpPr>
          <p:cNvPr id="4" name="Slide Number Placeholder 3"/>
          <p:cNvSpPr>
            <a:spLocks noGrp="1"/>
          </p:cNvSpPr>
          <p:nvPr>
            <p:ph type="sldNum" sz="quarter" idx="5"/>
          </p:nvPr>
        </p:nvSpPr>
        <p:spPr/>
        <p:txBody>
          <a:bodyPr/>
          <a:lstStyle/>
          <a:p>
            <a:fld id="{7063F7F6-C931-488D-8048-08FBE6936D02}"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43423FF-8C27-4C78-8C0F-112E7CFAA4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43423FF-8C27-4C78-8C0F-112E7CFAA4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43423FF-8C27-4C78-8C0F-112E7CFAA4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943423FF-8C27-4C78-8C0F-112E7CFAA4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943423FF-8C27-4C78-8C0F-112E7CFAA478}"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943423FF-8C27-4C78-8C0F-112E7CFAA47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943423FF-8C27-4C78-8C0F-112E7CFAA478}"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43423FF-8C27-4C78-8C0F-112E7CFAA478}"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423FF-8C27-4C78-8C0F-112E7CFAA478}"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43423FF-8C27-4C78-8C0F-112E7CFAA47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943423FF-8C27-4C78-8C0F-112E7CFAA478}"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35A70C-8128-4DF4-BE98-9B74B350CE5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8" name="Picture 7" descr="Rows of American flags in twilight"/>
          <p:cNvPicPr>
            <a:picLocks noChangeAspect="1"/>
          </p:cNvPicPr>
          <p:nvPr userDrawn="1"/>
        </p:nvPicPr>
        <p:blipFill rotWithShape="1">
          <a:blip r:embed="rId12">
            <a:alphaModFix amt="14000"/>
            <a:extLst>
              <a:ext uri="{28A0092B-C50C-407E-A947-70E740481C1C}">
                <a14:useLocalDpi xmlns:a14="http://schemas.microsoft.com/office/drawing/2010/main" val="0"/>
              </a:ext>
            </a:extLst>
          </a:blip>
          <a:srcRect l="31857" t="43591" r="1277"/>
          <a:stretch>
            <a:fillRect/>
          </a:stretch>
        </p:blipFill>
        <p:spPr>
          <a:xfrm>
            <a:off x="-92098" y="-184196"/>
            <a:ext cx="12518728" cy="7042196"/>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D98E4B-1896-4083-AA5F-7E13C8864C27}" type="datetime1">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5400" b="1" kern="1200">
          <a:solidFill>
            <a:srgbClr val="C00000"/>
          </a:solidFill>
          <a:latin typeface="Aptos Display" panose="020B00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17601"/>
            <a:ext cx="9144000" cy="2311400"/>
          </a:xfrm>
        </p:spPr>
        <p:txBody>
          <a:bodyPr>
            <a:normAutofit/>
          </a:bodyPr>
          <a:lstStyle/>
          <a:p>
            <a:r>
              <a:rPr lang="en-US" sz="7200" dirty="0"/>
              <a:t>Ghosts in the Machine</a:t>
            </a:r>
            <a:br>
              <a:rPr lang="en-US" dirty="0"/>
            </a:br>
            <a:endParaRPr lang="en-US" dirty="0"/>
          </a:p>
        </p:txBody>
      </p:sp>
      <p:sp>
        <p:nvSpPr>
          <p:cNvPr id="3" name="Subtitle 2"/>
          <p:cNvSpPr>
            <a:spLocks noGrp="1"/>
          </p:cNvSpPr>
          <p:nvPr>
            <p:ph type="subTitle" idx="1"/>
          </p:nvPr>
        </p:nvSpPr>
        <p:spPr>
          <a:xfrm>
            <a:off x="1524000" y="2854961"/>
            <a:ext cx="9144000" cy="2885438"/>
          </a:xfrm>
        </p:spPr>
        <p:txBody>
          <a:bodyPr>
            <a:normAutofit/>
          </a:bodyPr>
          <a:lstStyle/>
          <a:p>
            <a:r>
              <a:rPr lang="en-US" sz="4400" dirty="0"/>
              <a:t>Hidden Susceptibilities in </a:t>
            </a:r>
            <a:endParaRPr lang="en-US" sz="4400" dirty="0"/>
          </a:p>
          <a:p>
            <a:r>
              <a:rPr lang="en-US" sz="4400" dirty="0"/>
              <a:t>New York Voter Rolls</a:t>
            </a:r>
            <a:endParaRPr lang="en-US" sz="4400" dirty="0"/>
          </a:p>
          <a:p>
            <a:endParaRPr lang="en-US" dirty="0"/>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Tabulation / Who Won?</a:t>
            </a:r>
            <a:endParaRPr lang="en-US" dirty="0"/>
          </a:p>
        </p:txBody>
      </p:sp>
      <p:sp>
        <p:nvSpPr>
          <p:cNvPr id="3" name="Content Placeholder 2"/>
          <p:cNvSpPr>
            <a:spLocks noGrp="1"/>
          </p:cNvSpPr>
          <p:nvPr>
            <p:ph idx="1"/>
          </p:nvPr>
        </p:nvSpPr>
        <p:spPr/>
        <p:txBody>
          <a:bodyPr>
            <a:normAutofit/>
          </a:bodyPr>
          <a:lstStyle/>
          <a:p>
            <a:r>
              <a:rPr lang="en-US" sz="4400" dirty="0"/>
              <a:t>Count all eligible votes</a:t>
            </a:r>
            <a:endParaRPr lang="en-US" sz="4400" dirty="0"/>
          </a:p>
          <a:p>
            <a:r>
              <a:rPr lang="en-US" sz="4400" dirty="0"/>
              <a:t>Exclude Ineligible Votes</a:t>
            </a:r>
            <a:endParaRPr lang="en-US" sz="4400" dirty="0"/>
          </a:p>
          <a:p>
            <a:r>
              <a:rPr lang="en-US" sz="4400" dirty="0"/>
              <a:t>Announce Winner</a:t>
            </a:r>
            <a:endParaRPr lang="en-US" sz="4400" dirty="0"/>
          </a:p>
          <a:p>
            <a:endParaRPr lang="en-US"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Tabulation Flaws</a:t>
            </a:r>
            <a:endParaRPr lang="en-US" dirty="0"/>
          </a:p>
        </p:txBody>
      </p:sp>
      <p:sp>
        <p:nvSpPr>
          <p:cNvPr id="3" name="Content Placeholder 2"/>
          <p:cNvSpPr>
            <a:spLocks noGrp="1"/>
          </p:cNvSpPr>
          <p:nvPr>
            <p:ph sz="half" idx="1"/>
          </p:nvPr>
        </p:nvSpPr>
        <p:spPr/>
        <p:txBody>
          <a:bodyPr>
            <a:normAutofit/>
          </a:bodyPr>
          <a:lstStyle/>
          <a:p>
            <a:r>
              <a:rPr lang="en-US" sz="4400" dirty="0"/>
              <a:t>Ineligible Votes</a:t>
            </a:r>
            <a:endParaRPr lang="en-US" sz="4400" dirty="0"/>
          </a:p>
          <a:p>
            <a:r>
              <a:rPr lang="en-US" sz="4400" dirty="0"/>
              <a:t>Duplicate Votes</a:t>
            </a:r>
            <a:endParaRPr lang="en-US" sz="4400" dirty="0"/>
          </a:p>
          <a:p>
            <a:r>
              <a:rPr lang="en-US" sz="4400" dirty="0"/>
              <a:t>Missing Votes</a:t>
            </a:r>
            <a:endParaRPr lang="en-US" sz="4400" dirty="0"/>
          </a:p>
          <a:p>
            <a:endParaRPr lang="en-US" dirty="0"/>
          </a:p>
          <a:p>
            <a:endParaRPr lang="en-US" dirty="0"/>
          </a:p>
          <a:p>
            <a:endParaRPr lang="en-US" dirty="0"/>
          </a:p>
          <a:p>
            <a:endParaRPr lang="en-US" dirty="0"/>
          </a:p>
          <a:p>
            <a:pPr marL="457200" lvl="1" indent="0">
              <a:buNone/>
            </a:pPr>
            <a:endParaRPr lang="en-US" dirty="0"/>
          </a:p>
          <a:p>
            <a:pPr lvl="1"/>
            <a:endParaRPr lang="en-US" dirty="0"/>
          </a:p>
          <a:p>
            <a:pPr lvl="1"/>
            <a:endParaRPr lang="en-US" dirty="0"/>
          </a:p>
        </p:txBody>
      </p:sp>
      <p:sp>
        <p:nvSpPr>
          <p:cNvPr id="4" name="Content Placeholder 3"/>
          <p:cNvSpPr>
            <a:spLocks noGrp="1"/>
          </p:cNvSpPr>
          <p:nvPr>
            <p:ph sz="half" idx="2"/>
          </p:nvPr>
        </p:nvSpPr>
        <p:spPr/>
        <p:txBody>
          <a:bodyPr>
            <a:normAutofit/>
          </a:bodyPr>
          <a:lstStyle/>
          <a:p>
            <a:r>
              <a:rPr lang="en-US" sz="4400" dirty="0"/>
              <a:t>Voter Fraud</a:t>
            </a:r>
            <a:endParaRPr lang="en-US" sz="4400" dirty="0"/>
          </a:p>
          <a:p>
            <a:r>
              <a:rPr lang="en-US" sz="4400" dirty="0"/>
              <a:t>Election Fraud</a:t>
            </a:r>
            <a:endParaRPr lang="en-US" sz="4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Election Fraud</a:t>
            </a:r>
            <a:endParaRPr lang="en-US" dirty="0"/>
          </a:p>
        </p:txBody>
      </p:sp>
      <p:sp>
        <p:nvSpPr>
          <p:cNvPr id="3" name="Content Placeholder 2"/>
          <p:cNvSpPr>
            <a:spLocks noGrp="1"/>
          </p:cNvSpPr>
          <p:nvPr>
            <p:ph idx="1"/>
          </p:nvPr>
        </p:nvSpPr>
        <p:spPr/>
        <p:txBody>
          <a:bodyPr>
            <a:normAutofit/>
          </a:bodyPr>
          <a:lstStyle/>
          <a:p>
            <a:r>
              <a:rPr lang="en-US" sz="4400" dirty="0"/>
              <a:t>Manipulate Votes</a:t>
            </a:r>
            <a:endParaRPr lang="en-US" sz="4400" dirty="0"/>
          </a:p>
          <a:p>
            <a:r>
              <a:rPr lang="en-US" sz="4400" dirty="0"/>
              <a:t>Obscure Ineligible Votes</a:t>
            </a:r>
            <a:endParaRPr lang="en-US" sz="4400" dirty="0"/>
          </a:p>
          <a:p>
            <a:r>
              <a:rPr lang="en-US" sz="4400" dirty="0"/>
              <a:t>Ghost Voters</a:t>
            </a:r>
            <a:endParaRPr lang="en-US" sz="4400" dirty="0"/>
          </a:p>
          <a:p>
            <a:endParaRPr lang="en-US" dirty="0"/>
          </a:p>
          <a:p>
            <a:endParaRPr lang="en-US" dirty="0"/>
          </a:p>
          <a:p>
            <a:endParaRPr lang="en-US"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Ghost Voters</a:t>
            </a:r>
            <a:endParaRPr lang="en-US" b="1" dirty="0"/>
          </a:p>
        </p:txBody>
      </p:sp>
      <p:sp>
        <p:nvSpPr>
          <p:cNvPr id="3" name="Content Placeholder 2"/>
          <p:cNvSpPr>
            <a:spLocks noGrp="1"/>
          </p:cNvSpPr>
          <p:nvPr>
            <p:ph sz="half" idx="1"/>
          </p:nvPr>
        </p:nvSpPr>
        <p:spPr/>
        <p:txBody>
          <a:bodyPr>
            <a:normAutofit/>
          </a:bodyPr>
          <a:lstStyle/>
          <a:p>
            <a:r>
              <a:rPr lang="en-US" sz="4400" dirty="0"/>
              <a:t>Fraudulent Voters  </a:t>
            </a:r>
            <a:endParaRPr lang="en-US" sz="4400" dirty="0"/>
          </a:p>
          <a:p>
            <a:r>
              <a:rPr lang="en-US" sz="4400" dirty="0"/>
              <a:t>Undetected</a:t>
            </a:r>
            <a:endParaRPr lang="en-US" sz="4400" dirty="0"/>
          </a:p>
          <a:p>
            <a:r>
              <a:rPr lang="en-US" sz="4400" dirty="0"/>
              <a:t>Registration Manipulated</a:t>
            </a:r>
            <a:endParaRPr lang="en-US" sz="4400" dirty="0"/>
          </a:p>
        </p:txBody>
      </p:sp>
      <p:sp>
        <p:nvSpPr>
          <p:cNvPr id="4" name="Content Placeholder 3"/>
          <p:cNvSpPr>
            <a:spLocks noGrp="1"/>
          </p:cNvSpPr>
          <p:nvPr>
            <p:ph sz="half" idx="2"/>
          </p:nvPr>
        </p:nvSpPr>
        <p:spPr/>
        <p:txBody>
          <a:bodyPr>
            <a:normAutofit/>
          </a:bodyPr>
          <a:lstStyle/>
          <a:p>
            <a:r>
              <a:rPr lang="en-US" sz="4400" dirty="0"/>
              <a:t>Added to Rolls</a:t>
            </a:r>
            <a:endParaRPr lang="en-US" sz="4400" dirty="0"/>
          </a:p>
          <a:p>
            <a:r>
              <a:rPr lang="en-US" sz="4400" dirty="0"/>
              <a:t>Vote Cast/Counted</a:t>
            </a:r>
            <a:endParaRPr lang="en-US" sz="4400" dirty="0"/>
          </a:p>
          <a:p>
            <a:r>
              <a:rPr lang="en-US" sz="4400" dirty="0"/>
              <a:t>Removed from Rolls</a:t>
            </a:r>
            <a:endParaRPr lang="en-US" sz="4400" dirty="0"/>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Ghosts Hide In Plain Sight	</a:t>
            </a:r>
            <a:endParaRPr lang="en-US" dirty="0"/>
          </a:p>
        </p:txBody>
      </p:sp>
      <p:sp>
        <p:nvSpPr>
          <p:cNvPr id="3" name="Content Placeholder 2"/>
          <p:cNvSpPr>
            <a:spLocks noGrp="1"/>
          </p:cNvSpPr>
          <p:nvPr>
            <p:ph sz="half" idx="1"/>
          </p:nvPr>
        </p:nvSpPr>
        <p:spPr/>
        <p:txBody>
          <a:bodyPr/>
          <a:lstStyle/>
          <a:p>
            <a:r>
              <a:rPr lang="en-US" sz="4400" dirty="0"/>
              <a:t>Steganography </a:t>
            </a:r>
            <a:endParaRPr lang="en-US" sz="4400" dirty="0"/>
          </a:p>
          <a:p>
            <a:pPr lvl="1"/>
            <a:r>
              <a:rPr lang="en-US" sz="4000" dirty="0"/>
              <a:t>Hidden Message</a:t>
            </a:r>
            <a:endParaRPr lang="en-US" sz="4000" dirty="0"/>
          </a:p>
          <a:p>
            <a:pPr lvl="1"/>
            <a:r>
              <a:rPr lang="en-US" sz="4000" dirty="0"/>
              <a:t>Invisible Ink</a:t>
            </a:r>
            <a:endParaRPr lang="en-US" sz="4000" dirty="0"/>
          </a:p>
          <a:p>
            <a:pPr lvl="1"/>
            <a:endParaRPr lang="en-US" dirty="0"/>
          </a:p>
        </p:txBody>
      </p:sp>
      <p:sp>
        <p:nvSpPr>
          <p:cNvPr id="4" name="Content Placeholder 3"/>
          <p:cNvSpPr>
            <a:spLocks noGrp="1"/>
          </p:cNvSpPr>
          <p:nvPr>
            <p:ph sz="half" idx="2"/>
          </p:nvPr>
        </p:nvSpPr>
        <p:spPr/>
        <p:txBody>
          <a:bodyPr/>
          <a:lstStyle/>
          <a:p>
            <a:r>
              <a:rPr lang="en-US" sz="4400" dirty="0"/>
              <a:t>Cryptography</a:t>
            </a:r>
            <a:endParaRPr lang="en-US" sz="4400" dirty="0"/>
          </a:p>
          <a:p>
            <a:pPr lvl="1"/>
            <a:r>
              <a:rPr lang="en-US" sz="4000" dirty="0"/>
              <a:t>Hidden Content</a:t>
            </a:r>
            <a:endParaRPr lang="en-US" sz="4000" dirty="0"/>
          </a:p>
          <a:p>
            <a:pPr lvl="1"/>
            <a:r>
              <a:rPr lang="en-US" sz="4000" dirty="0"/>
              <a:t>Secret Code</a:t>
            </a:r>
            <a:endParaRPr lang="en-US" sz="4000"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Computer Trojan Attack</a:t>
            </a:r>
            <a:endParaRPr lang="en-US" dirty="0"/>
          </a:p>
        </p:txBody>
      </p:sp>
      <p:sp>
        <p:nvSpPr>
          <p:cNvPr id="3" name="Content Placeholder 2"/>
          <p:cNvSpPr>
            <a:spLocks noGrp="1"/>
          </p:cNvSpPr>
          <p:nvPr>
            <p:ph idx="1"/>
          </p:nvPr>
        </p:nvSpPr>
        <p:spPr/>
        <p:txBody>
          <a:bodyPr>
            <a:noAutofit/>
          </a:bodyPr>
          <a:lstStyle/>
          <a:p>
            <a:r>
              <a:rPr lang="en-US" sz="3600" dirty="0"/>
              <a:t>Some picture or file that is similar to legitimate attachments</a:t>
            </a:r>
            <a:endParaRPr lang="en-US" sz="3600" dirty="0"/>
          </a:p>
          <a:p>
            <a:r>
              <a:rPr lang="en-US" sz="3600" dirty="0"/>
              <a:t>Opened by the unsuspecting recipient</a:t>
            </a:r>
            <a:endParaRPr lang="en-US" sz="3600" dirty="0"/>
          </a:p>
          <a:p>
            <a:r>
              <a:rPr lang="en-US" sz="3600" dirty="0"/>
              <a:t>Found by using the proper tool</a:t>
            </a:r>
            <a:endParaRPr lang="en-US" sz="3600" dirty="0"/>
          </a:p>
          <a:p>
            <a:pPr lvl="1"/>
            <a:r>
              <a:rPr lang="en-US" sz="3600" dirty="0"/>
              <a:t>Trojan (Horse) infects your computer</a:t>
            </a:r>
            <a:endParaRPr lang="en-US" sz="3600" dirty="0"/>
          </a:p>
          <a:p>
            <a:pPr lvl="1"/>
            <a:r>
              <a:rPr lang="en-US" sz="3600" dirty="0"/>
              <a:t>Antivirus programs sees the hidden bits</a:t>
            </a:r>
            <a:endParaRPr lang="en-US" sz="3600" dirty="0"/>
          </a:p>
          <a:p>
            <a:endParaRPr lang="en-US" sz="3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Computerized Election Systems </a:t>
            </a:r>
            <a:endParaRPr lang="en-US" dirty="0"/>
          </a:p>
        </p:txBody>
      </p:sp>
      <p:sp>
        <p:nvSpPr>
          <p:cNvPr id="3" name="Content Placeholder 2"/>
          <p:cNvSpPr>
            <a:spLocks noGrp="1"/>
          </p:cNvSpPr>
          <p:nvPr>
            <p:ph idx="1"/>
          </p:nvPr>
        </p:nvSpPr>
        <p:spPr/>
        <p:txBody>
          <a:bodyPr>
            <a:normAutofit/>
          </a:bodyPr>
          <a:lstStyle/>
          <a:p>
            <a:r>
              <a:rPr lang="en-US" dirty="0"/>
              <a:t>Attacks on election systems</a:t>
            </a:r>
            <a:endParaRPr lang="en-US" dirty="0"/>
          </a:p>
          <a:p>
            <a:r>
              <a:rPr lang="en-US" dirty="0"/>
              <a:t>Introduce data to influence elections</a:t>
            </a:r>
            <a:endParaRPr lang="en-US" dirty="0"/>
          </a:p>
          <a:p>
            <a:pPr lvl="1"/>
            <a:r>
              <a:rPr lang="en-US" dirty="0"/>
              <a:t>Corrupt election equipment</a:t>
            </a:r>
            <a:endParaRPr lang="en-US" dirty="0"/>
          </a:p>
          <a:p>
            <a:pPr lvl="1"/>
            <a:r>
              <a:rPr lang="en-US" dirty="0"/>
              <a:t>Corrupt election data</a:t>
            </a:r>
            <a:endParaRPr lang="en-US" dirty="0"/>
          </a:p>
          <a:p>
            <a:pPr lvl="1"/>
            <a:r>
              <a:rPr lang="en-US" dirty="0"/>
              <a:t>Create Ghost Voters</a:t>
            </a:r>
            <a:endParaRPr lang="en-US" sz="40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New York Voter Rolls</a:t>
            </a:r>
            <a:endParaRPr lang="en-US" dirty="0"/>
          </a:p>
        </p:txBody>
      </p:sp>
      <p:sp>
        <p:nvSpPr>
          <p:cNvPr id="5" name="Content Placeholder 4"/>
          <p:cNvSpPr>
            <a:spLocks noGrp="1"/>
          </p:cNvSpPr>
          <p:nvPr>
            <p:ph idx="1"/>
          </p:nvPr>
        </p:nvSpPr>
        <p:spPr/>
        <p:txBody>
          <a:bodyPr>
            <a:normAutofit/>
          </a:bodyPr>
          <a:lstStyle/>
          <a:p>
            <a:pPr marL="0" indent="0">
              <a:buNone/>
            </a:pPr>
            <a:r>
              <a:rPr lang="en-US" sz="4800" b="0" i="1" dirty="0">
                <a:solidFill>
                  <a:schemeClr val="tx2"/>
                </a:solidFill>
                <a:effectLst/>
              </a:rPr>
              <a:t>The Caesar Cipher and Stacking the Deck in New York State Voter Rolls</a:t>
            </a:r>
            <a:endParaRPr lang="en-US" sz="4800" b="0" i="1" dirty="0">
              <a:solidFill>
                <a:schemeClr val="tx2"/>
              </a:solidFill>
              <a:effectLst/>
            </a:endParaRPr>
          </a:p>
          <a:p>
            <a:pPr marL="0" indent="0">
              <a:buNone/>
            </a:pPr>
            <a:r>
              <a:rPr lang="en-US" sz="4800" dirty="0"/>
              <a:t>Andrew Paquette, Ph.D.</a:t>
            </a:r>
            <a:endParaRPr lang="en-US" sz="4800" b="0" i="0" dirty="0">
              <a:solidFill>
                <a:schemeClr val="tx2"/>
              </a:solidFill>
              <a:effectLst/>
            </a:endParaRPr>
          </a:p>
          <a:p>
            <a:pPr marL="0" indent="0">
              <a:buNone/>
            </a:pPr>
            <a:r>
              <a:rPr lang="en-US" sz="4800" dirty="0">
                <a:solidFill>
                  <a:schemeClr val="tx2"/>
                </a:solidFill>
              </a:rPr>
              <a:t>Journal of Information Warfare </a:t>
            </a:r>
            <a:endParaRPr lang="en-US" sz="4800" dirty="0">
              <a:solidFill>
                <a:schemeClr val="tx2"/>
              </a:solidFill>
            </a:endParaRPr>
          </a:p>
          <a:p>
            <a:pPr marL="0" indent="0">
              <a:buNone/>
            </a:pPr>
            <a:r>
              <a:rPr lang="en-US" sz="4800" dirty="0">
                <a:solidFill>
                  <a:schemeClr val="tx2"/>
                </a:solidFill>
              </a:rPr>
              <a:t>(2023) 22.2:86-105 </a:t>
            </a:r>
            <a:endParaRPr lang="en-US" sz="4800" b="0" i="0" dirty="0">
              <a:solidFill>
                <a:schemeClr val="tx2"/>
              </a:solidFill>
              <a:effectLst/>
            </a:endParaRPr>
          </a:p>
          <a:p>
            <a:pPr marL="0" indent="0">
              <a:buNone/>
            </a:pPr>
            <a:endParaRPr lang="en-US" b="0" i="0" dirty="0">
              <a:solidFill>
                <a:srgbClr val="111111"/>
              </a:solidFill>
              <a:effectLst/>
              <a:highlight>
                <a:srgbClr val="FFFFFF"/>
              </a:highlight>
              <a:latin typeface="Roboto" panose="02000000000000000000" pitchFamily="2" charset="0"/>
            </a:endParaRPr>
          </a:p>
          <a:p>
            <a:pPr marL="0" indent="0">
              <a:buNone/>
            </a:pPr>
            <a:endParaRPr lang="en-US" dirty="0">
              <a:solidFill>
                <a:srgbClr val="111111"/>
              </a:solidFill>
              <a:highlight>
                <a:srgbClr val="FFFFFF"/>
              </a:highlight>
              <a:latin typeface="Roboto" panose="02000000000000000000" pitchFamily="2" charset="0"/>
            </a:endParaRPr>
          </a:p>
          <a:p>
            <a:pPr marL="0" indent="0">
              <a:buNone/>
            </a:pPr>
            <a:endParaRPr lang="en-US" b="0" i="0" dirty="0">
              <a:solidFill>
                <a:srgbClr val="111111"/>
              </a:solidFill>
              <a:effectLst/>
              <a:highlight>
                <a:srgbClr val="FFFFFF"/>
              </a:highlight>
              <a:latin typeface="Roboto" panose="02000000000000000000" pitchFamily="2" charset="0"/>
            </a:endParaRPr>
          </a:p>
          <a:p>
            <a:pPr marL="0" indent="0">
              <a:buNone/>
            </a:pP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Caesar Cipher</a:t>
            </a:r>
            <a:endParaRPr lang="en-US" dirty="0"/>
          </a:p>
        </p:txBody>
      </p:sp>
      <p:sp>
        <p:nvSpPr>
          <p:cNvPr id="3" name="Content Placeholder 2"/>
          <p:cNvSpPr>
            <a:spLocks noGrp="1"/>
          </p:cNvSpPr>
          <p:nvPr>
            <p:ph idx="1"/>
          </p:nvPr>
        </p:nvSpPr>
        <p:spPr/>
        <p:txBody>
          <a:bodyPr>
            <a:normAutofit/>
          </a:bodyPr>
          <a:lstStyle/>
          <a:p>
            <a:r>
              <a:rPr lang="en-US" sz="4400" dirty="0"/>
              <a:t>Shift and Substitute Cipher</a:t>
            </a:r>
            <a:endParaRPr lang="en-US" sz="4400" dirty="0"/>
          </a:p>
          <a:p>
            <a:pPr lvl="1"/>
            <a:r>
              <a:rPr lang="en-US" sz="4000" dirty="0"/>
              <a:t>“ABC” is written “DEF” </a:t>
            </a:r>
            <a:endParaRPr lang="en-US" sz="4000" dirty="0"/>
          </a:p>
          <a:p>
            <a:pPr lvl="1"/>
            <a:r>
              <a:rPr lang="en-US" sz="4000" dirty="0"/>
              <a:t>“Ghost Vote” becomes “</a:t>
            </a:r>
            <a:r>
              <a:rPr lang="en-US" sz="4000" dirty="0" err="1"/>
              <a:t>Jkruw</a:t>
            </a:r>
            <a:r>
              <a:rPr lang="en-US" sz="4000" dirty="0"/>
              <a:t> </a:t>
            </a:r>
            <a:r>
              <a:rPr lang="en-US" sz="4000" dirty="0" err="1"/>
              <a:t>Yrwh</a:t>
            </a:r>
            <a:r>
              <a:rPr lang="en-US" sz="4000" dirty="0"/>
              <a:t>”</a:t>
            </a:r>
            <a:endParaRPr lang="en-US" sz="4000" dirty="0"/>
          </a:p>
          <a:p>
            <a:pPr marL="0" indent="0">
              <a:buNone/>
            </a:pPr>
            <a:r>
              <a:rPr lang="en-US" dirty="0"/>
              <a:t>	</a:t>
            </a:r>
            <a:endParaRPr lang="en-US" dirty="0"/>
          </a:p>
          <a:p>
            <a:endParaRPr lang="en-US" dirty="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NY Steganographic Algorithm</a:t>
            </a:r>
            <a:endParaRPr lang="en-US" dirty="0"/>
          </a:p>
        </p:txBody>
      </p:sp>
      <p:sp>
        <p:nvSpPr>
          <p:cNvPr id="3" name="Content Placeholder 2"/>
          <p:cNvSpPr>
            <a:spLocks noGrp="1"/>
          </p:cNvSpPr>
          <p:nvPr>
            <p:ph idx="1"/>
          </p:nvPr>
        </p:nvSpPr>
        <p:spPr/>
        <p:txBody>
          <a:bodyPr/>
          <a:lstStyle/>
          <a:p>
            <a:r>
              <a:rPr lang="en-US" sz="4400" dirty="0"/>
              <a:t>Step 1: Shift SBOEID &amp; CID Numbers</a:t>
            </a:r>
            <a:endParaRPr lang="en-US" sz="4400" dirty="0"/>
          </a:p>
          <a:p>
            <a:r>
              <a:rPr lang="en-US" sz="4400" dirty="0"/>
              <a:t>Step 2: Stack the Deck</a:t>
            </a:r>
            <a:endParaRPr lang="en-US" sz="4400" dirty="0"/>
          </a:p>
          <a:p>
            <a:r>
              <a:rPr lang="en-US" sz="4400" dirty="0"/>
              <a:t>Result: Hidden Structure in the database</a:t>
            </a:r>
            <a:endParaRPr lang="en-US" sz="4400" dirty="0"/>
          </a:p>
          <a:p>
            <a:endParaRPr lang="en-US" sz="44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Election Goals</a:t>
            </a:r>
            <a:endParaRPr lang="en-US" dirty="0"/>
          </a:p>
        </p:txBody>
      </p:sp>
      <p:sp>
        <p:nvSpPr>
          <p:cNvPr id="3" name="Content Placeholder 2"/>
          <p:cNvSpPr>
            <a:spLocks noGrp="1"/>
          </p:cNvSpPr>
          <p:nvPr>
            <p:ph idx="1"/>
          </p:nvPr>
        </p:nvSpPr>
        <p:spPr/>
        <p:txBody>
          <a:bodyPr>
            <a:normAutofit/>
          </a:bodyPr>
          <a:lstStyle/>
          <a:p>
            <a:r>
              <a:rPr lang="en-US" sz="4400" dirty="0"/>
              <a:t>One Eligible Voter, One Eligible Vote</a:t>
            </a:r>
            <a:endParaRPr lang="en-US" sz="4400" dirty="0"/>
          </a:p>
          <a:p>
            <a:r>
              <a:rPr lang="en-US" sz="4400" dirty="0"/>
              <a:t>Easy to Vote</a:t>
            </a:r>
            <a:endParaRPr lang="en-US" sz="4400" dirty="0"/>
          </a:p>
          <a:p>
            <a:r>
              <a:rPr lang="en-US" sz="4400" dirty="0"/>
              <a:t>Hard to Cheat</a:t>
            </a:r>
            <a:endParaRPr lang="en-US" sz="4400" dirty="0"/>
          </a:p>
          <a:p>
            <a:r>
              <a:rPr lang="en-US" sz="4400" dirty="0"/>
              <a:t>Simple to Count</a:t>
            </a:r>
            <a:endParaRPr lang="en-US" sz="4400" dirty="0"/>
          </a:p>
          <a:p>
            <a:endParaRPr lang="en-US"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5285"/>
            <a:ext cx="10515600" cy="1325563"/>
          </a:xfrm>
        </p:spPr>
        <p:txBody>
          <a:bodyPr/>
          <a:lstStyle/>
          <a:p>
            <a:pPr algn="ctr"/>
            <a:r>
              <a:rPr lang="en-US" dirty="0"/>
              <a:t>Pool of Ghost Voters</a:t>
            </a:r>
            <a:endParaRPr lang="en-US" dirty="0"/>
          </a:p>
        </p:txBody>
      </p:sp>
      <p:sp>
        <p:nvSpPr>
          <p:cNvPr id="3" name="Content Placeholder 2"/>
          <p:cNvSpPr>
            <a:spLocks noGrp="1"/>
          </p:cNvSpPr>
          <p:nvPr>
            <p:ph idx="1"/>
          </p:nvPr>
        </p:nvSpPr>
        <p:spPr>
          <a:xfrm>
            <a:off x="838200" y="1602105"/>
            <a:ext cx="10515600" cy="4351338"/>
          </a:xfrm>
        </p:spPr>
        <p:txBody>
          <a:bodyPr/>
          <a:lstStyle/>
          <a:p>
            <a:r>
              <a:rPr lang="en-US" sz="4400" dirty="0"/>
              <a:t>Ghost Voters “look” legitimate</a:t>
            </a:r>
            <a:endParaRPr lang="en-US" sz="4400" dirty="0"/>
          </a:p>
          <a:p>
            <a:r>
              <a:rPr lang="en-US" sz="4400" dirty="0"/>
              <a:t>Request mail ballots</a:t>
            </a:r>
            <a:endParaRPr lang="en-US" sz="4400" dirty="0"/>
          </a:p>
          <a:p>
            <a:r>
              <a:rPr lang="en-US" sz="4400" dirty="0"/>
              <a:t>Cast votes that are then counted</a:t>
            </a:r>
            <a:endParaRPr lang="en-US" sz="4400" dirty="0"/>
          </a:p>
          <a:p>
            <a:r>
              <a:rPr lang="en-US" sz="4400" dirty="0"/>
              <a:t>Removed from voter roll later</a:t>
            </a:r>
            <a:endParaRPr lang="en-US" sz="4400" dirty="0"/>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Carolina 2020</a:t>
            </a:r>
            <a:endParaRPr lang="en-US" dirty="0"/>
          </a:p>
        </p:txBody>
      </p:sp>
      <p:sp>
        <p:nvSpPr>
          <p:cNvPr id="3" name="Content Placeholder 2"/>
          <p:cNvSpPr>
            <a:spLocks noGrp="1"/>
          </p:cNvSpPr>
          <p:nvPr>
            <p:ph idx="1"/>
          </p:nvPr>
        </p:nvSpPr>
        <p:spPr/>
        <p:txBody>
          <a:bodyPr/>
          <a:lstStyle/>
          <a:p>
            <a:r>
              <a:rPr lang="en-US" dirty="0"/>
              <a:t>1760 Ghosts voted</a:t>
            </a:r>
            <a:endParaRPr lang="en-US" dirty="0"/>
          </a:p>
          <a:p>
            <a:r>
              <a:rPr lang="en-US" dirty="0"/>
              <a:t>Votes cast by unverified voters</a:t>
            </a:r>
            <a:endParaRPr lang="en-US" dirty="0"/>
          </a:p>
          <a:p>
            <a:r>
              <a:rPr lang="en-US" dirty="0"/>
              <a:t>State Supreme Court race determined by less than 450 votes</a:t>
            </a:r>
            <a:endParaRPr lang="en-US" dirty="0"/>
          </a:p>
          <a:p>
            <a:r>
              <a:rPr lang="en-US" dirty="0"/>
              <a:t>John Locke Foundation</a:t>
            </a:r>
            <a:endParaRPr lang="en-US" dirty="0"/>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Nevada 2023</a:t>
            </a:r>
            <a:endParaRPr lang="en-US" dirty="0"/>
          </a:p>
        </p:txBody>
      </p:sp>
      <p:sp>
        <p:nvSpPr>
          <p:cNvPr id="3" name="Content Placeholder 2"/>
          <p:cNvSpPr>
            <a:spLocks noGrp="1"/>
          </p:cNvSpPr>
          <p:nvPr>
            <p:ph idx="1"/>
          </p:nvPr>
        </p:nvSpPr>
        <p:spPr/>
        <p:txBody>
          <a:bodyPr/>
          <a:lstStyle/>
          <a:p>
            <a:r>
              <a:rPr lang="en-US" dirty="0"/>
              <a:t>1.8 Million Ballots mailed out </a:t>
            </a:r>
            <a:endParaRPr lang="en-US" dirty="0"/>
          </a:p>
          <a:p>
            <a:r>
              <a:rPr lang="en-US" dirty="0"/>
              <a:t>1.2 Million Ballots disappeared</a:t>
            </a:r>
            <a:endParaRPr lang="en-US" dirty="0"/>
          </a:p>
          <a:p>
            <a:r>
              <a:rPr lang="en-US" dirty="0"/>
              <a:t>95,556 Ballots sent to “Bad” Addresses</a:t>
            </a:r>
            <a:endParaRPr lang="en-US" dirty="0"/>
          </a:p>
          <a:p>
            <a:r>
              <a:rPr lang="en-US" dirty="0"/>
              <a:t>Public Interest Legal Foundation (PILF)</a:t>
            </a:r>
            <a:endParaRPr lang="en-US" dirty="0"/>
          </a:p>
          <a:p>
            <a:endParaRPr lang="en-US" dirty="0"/>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Las Vegas / Clark County NV </a:t>
            </a:r>
            <a:endParaRPr lang="en-US" dirty="0"/>
          </a:p>
        </p:txBody>
      </p:sp>
      <p:sp>
        <p:nvSpPr>
          <p:cNvPr id="3" name="Content Placeholder 2"/>
          <p:cNvSpPr>
            <a:spLocks noGrp="1"/>
          </p:cNvSpPr>
          <p:nvPr>
            <p:ph idx="1"/>
          </p:nvPr>
        </p:nvSpPr>
        <p:spPr/>
        <p:txBody>
          <a:bodyPr>
            <a:normAutofit fontScale="90000" lnSpcReduction="20000"/>
          </a:bodyPr>
          <a:lstStyle/>
          <a:p>
            <a:r>
              <a:rPr lang="en-US" dirty="0"/>
              <a:t>Journalist submitted 9 ballots by mail</a:t>
            </a:r>
            <a:endParaRPr lang="en-US" dirty="0"/>
          </a:p>
          <a:p>
            <a:r>
              <a:rPr lang="en-US" dirty="0"/>
              <a:t>Signatures accepted on 8 of 9 ballots</a:t>
            </a:r>
            <a:endParaRPr lang="en-US" dirty="0"/>
          </a:p>
          <a:p>
            <a:r>
              <a:rPr lang="en-US" dirty="0"/>
              <a:t>Ballot By Mail (BBM) ripe for abuse by exploiting ghost voters</a:t>
            </a:r>
            <a:endParaRPr lang="en-US" dirty="0"/>
          </a:p>
          <a:p>
            <a:r>
              <a:rPr lang="en-US" dirty="0"/>
              <a:t>Victor </a:t>
            </a:r>
            <a:r>
              <a:rPr lang="en-US" dirty="0" err="1"/>
              <a:t>Joecks</a:t>
            </a:r>
            <a:r>
              <a:rPr lang="en-US" dirty="0"/>
              <a:t>, Las Vegas Review-Journal</a:t>
            </a:r>
            <a:endParaRPr lang="en-US"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Georgia</a:t>
            </a:r>
            <a:endParaRPr lang="en-US" dirty="0"/>
          </a:p>
        </p:txBody>
      </p:sp>
      <p:sp>
        <p:nvSpPr>
          <p:cNvPr id="3" name="Content Placeholder 2"/>
          <p:cNvSpPr>
            <a:spLocks noGrp="1"/>
          </p:cNvSpPr>
          <p:nvPr>
            <p:ph idx="1"/>
          </p:nvPr>
        </p:nvSpPr>
        <p:spPr/>
        <p:txBody>
          <a:bodyPr/>
          <a:lstStyle/>
          <a:p>
            <a:r>
              <a:rPr lang="en-US" dirty="0"/>
              <a:t>Georgia loosened signature matching for mail-in ballots in 2020</a:t>
            </a:r>
            <a:endParaRPr lang="en-US" dirty="0"/>
          </a:p>
          <a:p>
            <a:r>
              <a:rPr lang="en-US" dirty="0"/>
              <a:t>Far easier to match ghost voter’s signatures to ballots than ever before!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Pennsylvania	</a:t>
            </a:r>
            <a:endParaRPr lang="en-US" dirty="0"/>
          </a:p>
        </p:txBody>
      </p:sp>
      <p:sp>
        <p:nvSpPr>
          <p:cNvPr id="3" name="Content Placeholder 2"/>
          <p:cNvSpPr>
            <a:spLocks noGrp="1"/>
          </p:cNvSpPr>
          <p:nvPr>
            <p:ph idx="1"/>
          </p:nvPr>
        </p:nvSpPr>
        <p:spPr/>
        <p:txBody>
          <a:bodyPr>
            <a:noAutofit/>
          </a:bodyPr>
          <a:lstStyle/>
          <a:p>
            <a:r>
              <a:rPr lang="en-US" sz="4000" dirty="0"/>
              <a:t>Allegations of “extra” votes cast in Pennsylvania persist (mixed data from primary and general election)</a:t>
            </a:r>
            <a:endParaRPr lang="en-US" sz="4000" dirty="0"/>
          </a:p>
          <a:p>
            <a:r>
              <a:rPr lang="en-US" sz="4000" dirty="0"/>
              <a:t>SOS changed the criteria for signature verification with mail-in ballots?</a:t>
            </a:r>
            <a:endParaRPr lang="en-US" sz="4000" dirty="0"/>
          </a:p>
          <a:p>
            <a:r>
              <a:rPr lang="en-US" sz="4000" dirty="0"/>
              <a:t>Were some of these voters Ghosts?</a:t>
            </a:r>
            <a:endParaRPr lang="en-US" sz="4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Potential Exploits (Young &amp; </a:t>
            </a:r>
            <a:r>
              <a:rPr lang="en-US" dirty="0" err="1"/>
              <a:t>Blehar</a:t>
            </a:r>
            <a:r>
              <a:rPr lang="en-US" dirty="0"/>
              <a:t>)</a:t>
            </a:r>
            <a:endParaRPr lang="en-US" dirty="0"/>
          </a:p>
        </p:txBody>
      </p:sp>
      <p:sp>
        <p:nvSpPr>
          <p:cNvPr id="3" name="Content Placeholder 2"/>
          <p:cNvSpPr>
            <a:spLocks noGrp="1"/>
          </p:cNvSpPr>
          <p:nvPr>
            <p:ph idx="1"/>
          </p:nvPr>
        </p:nvSpPr>
        <p:spPr>
          <a:xfrm>
            <a:off x="838200" y="1825625"/>
            <a:ext cx="10731500" cy="4351655"/>
          </a:xfrm>
        </p:spPr>
        <p:txBody>
          <a:bodyPr>
            <a:normAutofit lnSpcReduction="20000"/>
          </a:bodyPr>
          <a:lstStyle/>
          <a:p>
            <a:pPr marL="742950" indent="-742950">
              <a:buFont typeface="+mj-lt"/>
              <a:buAutoNum type="arabicPeriod"/>
            </a:pPr>
            <a:r>
              <a:rPr lang="en-US" sz="3600" dirty="0"/>
              <a:t>Keep ineligible people on Voter Rolls</a:t>
            </a:r>
            <a:endParaRPr lang="en-US" sz="3600" dirty="0"/>
          </a:p>
          <a:p>
            <a:pPr marL="742950" indent="-742950">
              <a:buFont typeface="+mj-lt"/>
              <a:buAutoNum type="arabicPeriod"/>
            </a:pPr>
            <a:r>
              <a:rPr lang="en-US" sz="3600" dirty="0"/>
              <a:t>Do not require in-person ID</a:t>
            </a:r>
            <a:endParaRPr lang="en-US" sz="3600" dirty="0"/>
          </a:p>
          <a:p>
            <a:pPr marL="742950" indent="-742950">
              <a:buFont typeface="+mj-lt"/>
              <a:buAutoNum type="arabicPeriod"/>
            </a:pPr>
            <a:r>
              <a:rPr lang="en-US" sz="3600" dirty="0"/>
              <a:t>Encourage greater us of Ballot by Mail</a:t>
            </a:r>
            <a:endParaRPr lang="en-US" sz="3600" dirty="0"/>
          </a:p>
          <a:p>
            <a:pPr marL="742950" indent="-742950">
              <a:buFont typeface="+mj-lt"/>
              <a:buAutoNum type="arabicPeriod"/>
            </a:pPr>
            <a:r>
              <a:rPr lang="en-US" sz="3600" dirty="0"/>
              <a:t>Discard signatures on BBM </a:t>
            </a:r>
            <a:endParaRPr lang="en-US" sz="3600" dirty="0"/>
          </a:p>
          <a:p>
            <a:pPr marL="742950" indent="-742950">
              <a:buFont typeface="+mj-lt"/>
              <a:buAutoNum type="arabicPeriod"/>
            </a:pPr>
            <a:r>
              <a:rPr lang="en-US" sz="3600" dirty="0"/>
              <a:t>Do not verify signatures carefully</a:t>
            </a:r>
            <a:endParaRPr lang="en-US" sz="3600" dirty="0"/>
          </a:p>
          <a:p>
            <a:pPr marL="742950" indent="-742950">
              <a:buFont typeface="+mj-lt"/>
              <a:buAutoNum type="arabicPeriod"/>
            </a:pPr>
            <a:r>
              <a:rPr lang="en-US" sz="3600" dirty="0"/>
              <a:t>Continue counting BBM after election day</a:t>
            </a:r>
            <a:endParaRPr lang="en-US" sz="36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from Young and </a:t>
            </a:r>
            <a:r>
              <a:rPr lang="en-US" dirty="0" err="1"/>
              <a:t>Blehar</a:t>
            </a:r>
            <a:endParaRPr lang="en-US" dirty="0"/>
          </a:p>
        </p:txBody>
      </p:sp>
      <p:sp>
        <p:nvSpPr>
          <p:cNvPr id="3" name="Content Placeholder 2"/>
          <p:cNvSpPr>
            <a:spLocks noGrp="1"/>
          </p:cNvSpPr>
          <p:nvPr>
            <p:ph idx="1"/>
          </p:nvPr>
        </p:nvSpPr>
        <p:spPr/>
        <p:txBody>
          <a:bodyPr>
            <a:noAutofit/>
          </a:bodyPr>
          <a:lstStyle/>
          <a:p>
            <a:pPr marL="742950" indent="-742950">
              <a:buFont typeface="+mj-lt"/>
              <a:buAutoNum type="arabicPeriod" startAt="7"/>
            </a:pPr>
            <a:r>
              <a:rPr lang="en-US" sz="3500" dirty="0"/>
              <a:t>Take breaks during vote counting.</a:t>
            </a:r>
            <a:endParaRPr lang="en-US" sz="3500" dirty="0"/>
          </a:p>
          <a:p>
            <a:pPr marL="742950" indent="-742950">
              <a:buFont typeface="+mj-lt"/>
              <a:buAutoNum type="arabicPeriod" startAt="7"/>
            </a:pPr>
            <a:r>
              <a:rPr lang="en-US" sz="3500" dirty="0"/>
              <a:t>Limit observers while counting</a:t>
            </a:r>
            <a:endParaRPr lang="en-US" sz="3500" dirty="0"/>
          </a:p>
          <a:p>
            <a:pPr marL="742950" indent="-742950">
              <a:buFont typeface="+mj-lt"/>
              <a:buAutoNum type="arabicPeriod" startAt="7"/>
            </a:pPr>
            <a:r>
              <a:rPr lang="en-US" sz="3500" dirty="0"/>
              <a:t>Connect Polling machines to the internet </a:t>
            </a:r>
            <a:endParaRPr lang="en-US" sz="3500" dirty="0"/>
          </a:p>
          <a:p>
            <a:pPr marL="742950" indent="-742950">
              <a:buFont typeface="+mj-lt"/>
              <a:buAutoNum type="arabicPeriod" startAt="7"/>
            </a:pPr>
            <a:r>
              <a:rPr lang="en-US" sz="3500" dirty="0"/>
              <a:t>If you cheat, cheat a little in a lot of places</a:t>
            </a:r>
            <a:endParaRPr lang="en-US" sz="3500" dirty="0"/>
          </a:p>
          <a:p>
            <a:pPr marL="742950" indent="-742950">
              <a:buFont typeface="+mj-lt"/>
              <a:buAutoNum type="arabicPeriod" startAt="7"/>
            </a:pPr>
            <a:r>
              <a:rPr lang="en-US" sz="3500" dirty="0"/>
              <a:t>Cheat where no one expects it</a:t>
            </a:r>
            <a:endParaRPr lang="en-US" sz="3500" dirty="0"/>
          </a:p>
          <a:p>
            <a:pPr marL="742950" indent="-742950">
              <a:buFont typeface="+mj-lt"/>
              <a:buAutoNum type="arabicPeriod" startAt="7"/>
            </a:pPr>
            <a:r>
              <a:rPr lang="en-US" sz="3500" dirty="0"/>
              <a:t>Use many techniques to change votes</a:t>
            </a:r>
            <a:endParaRPr lang="en-US" sz="3500" dirty="0"/>
          </a:p>
          <a:p>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Sense</a:t>
            </a:r>
            <a:endParaRPr lang="en-US" dirty="0"/>
          </a:p>
        </p:txBody>
      </p:sp>
      <p:sp>
        <p:nvSpPr>
          <p:cNvPr id="3" name="Content Placeholder 2"/>
          <p:cNvSpPr>
            <a:spLocks noGrp="1"/>
          </p:cNvSpPr>
          <p:nvPr>
            <p:ph idx="1"/>
          </p:nvPr>
        </p:nvSpPr>
        <p:spPr/>
        <p:txBody>
          <a:bodyPr>
            <a:normAutofit/>
          </a:bodyPr>
          <a:lstStyle/>
          <a:p>
            <a:r>
              <a:rPr lang="en-US" dirty="0"/>
              <a:t>Accurate and secure voter rolls decrease fraud in elections</a:t>
            </a:r>
            <a:endParaRPr lang="en-US" dirty="0"/>
          </a:p>
          <a:p>
            <a:r>
              <a:rPr lang="en-US" dirty="0"/>
              <a:t>Ghost voters invite meddling by Foreign and Domestic Bad Actors</a:t>
            </a:r>
            <a:endParaRPr lang="en-US" dirty="0"/>
          </a:p>
          <a:p>
            <a:endParaRPr lang="en-US" dirty="0"/>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Sad Facts</a:t>
            </a:r>
            <a:endParaRPr lang="en-US" dirty="0"/>
          </a:p>
        </p:txBody>
      </p:sp>
      <p:sp>
        <p:nvSpPr>
          <p:cNvPr id="3" name="Content Placeholder 2"/>
          <p:cNvSpPr>
            <a:spLocks noGrp="1"/>
          </p:cNvSpPr>
          <p:nvPr>
            <p:ph idx="1"/>
          </p:nvPr>
        </p:nvSpPr>
        <p:spPr/>
        <p:txBody>
          <a:bodyPr>
            <a:normAutofit/>
          </a:bodyPr>
          <a:lstStyle/>
          <a:p>
            <a:r>
              <a:rPr lang="en-US" dirty="0"/>
              <a:t>Voter registration databases a mess</a:t>
            </a:r>
            <a:endParaRPr lang="en-US" dirty="0"/>
          </a:p>
          <a:p>
            <a:r>
              <a:rPr lang="en-US" dirty="0"/>
              <a:t>Ghost voters invite significant fraud</a:t>
            </a:r>
            <a:endParaRPr lang="en-US" dirty="0"/>
          </a:p>
          <a:p>
            <a:r>
              <a:rPr lang="en-US" dirty="0"/>
              <a:t>Election Officials defensive of outdated system, perpetuating vulnerabilities</a:t>
            </a:r>
            <a:endParaRPr lang="en-US" dirty="0"/>
          </a:p>
          <a:p>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Building Blocks of an Election</a:t>
            </a:r>
            <a:endParaRPr lang="en-US" dirty="0"/>
          </a:p>
        </p:txBody>
      </p:sp>
      <p:sp>
        <p:nvSpPr>
          <p:cNvPr id="3" name="Content Placeholder 2"/>
          <p:cNvSpPr>
            <a:spLocks noGrp="1"/>
          </p:cNvSpPr>
          <p:nvPr>
            <p:ph idx="1"/>
          </p:nvPr>
        </p:nvSpPr>
        <p:spPr/>
        <p:txBody>
          <a:bodyPr>
            <a:normAutofit/>
          </a:bodyPr>
          <a:lstStyle/>
          <a:p>
            <a:r>
              <a:rPr lang="en-US" sz="4400" dirty="0"/>
              <a:t>Voter Roll</a:t>
            </a:r>
            <a:endParaRPr lang="en-US" sz="4400" dirty="0"/>
          </a:p>
          <a:p>
            <a:r>
              <a:rPr lang="en-US" sz="4400" dirty="0"/>
              <a:t>Voting</a:t>
            </a:r>
            <a:endParaRPr lang="en-US" sz="4400" dirty="0"/>
          </a:p>
          <a:p>
            <a:r>
              <a:rPr lang="en-US" sz="4400" dirty="0"/>
              <a:t>Tabulation / Report</a:t>
            </a:r>
            <a:endParaRPr lang="en-US" sz="4400" dirty="0"/>
          </a:p>
          <a:p>
            <a:r>
              <a:rPr lang="en-US" sz="4400" dirty="0"/>
              <a:t>Audit</a:t>
            </a:r>
            <a:endParaRPr lang="en-US" sz="4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Always Look for Fraud</a:t>
            </a:r>
            <a:endParaRPr lang="en-US" dirty="0"/>
          </a:p>
        </p:txBody>
      </p:sp>
      <p:sp>
        <p:nvSpPr>
          <p:cNvPr id="6" name="Content Placeholder 5"/>
          <p:cNvSpPr>
            <a:spLocks noGrp="1"/>
          </p:cNvSpPr>
          <p:nvPr>
            <p:ph idx="1"/>
          </p:nvPr>
        </p:nvSpPr>
        <p:spPr/>
        <p:txBody>
          <a:bodyPr>
            <a:normAutofit/>
          </a:bodyPr>
          <a:lstStyle/>
          <a:p>
            <a:pPr marL="0" indent="0" algn="ctr">
              <a:lnSpc>
                <a:spcPct val="150000"/>
              </a:lnSpc>
              <a:buNone/>
            </a:pPr>
            <a:r>
              <a:rPr lang="en-US" sz="4800" dirty="0"/>
              <a:t>Absence of Evidence is not Evidence of</a:t>
            </a:r>
            <a:r>
              <a:rPr lang="en-US" sz="4800" dirty="0"/>
              <a:t> Absence.</a:t>
            </a:r>
            <a:endParaRPr lang="en-US" sz="4800" dirty="0"/>
          </a:p>
          <a:p>
            <a:pPr marL="0" indent="0" algn="r">
              <a:buNone/>
            </a:pPr>
            <a:r>
              <a:rPr lang="en-US" sz="4800" dirty="0"/>
              <a:t>- Carl Sagan</a:t>
            </a:r>
            <a:endParaRPr lang="en-US" sz="4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Voter Roll</a:t>
            </a:r>
            <a:endParaRPr lang="en-US" dirty="0"/>
          </a:p>
        </p:txBody>
      </p:sp>
      <p:sp>
        <p:nvSpPr>
          <p:cNvPr id="3" name="Content Placeholder 2"/>
          <p:cNvSpPr>
            <a:spLocks noGrp="1"/>
          </p:cNvSpPr>
          <p:nvPr>
            <p:ph idx="1"/>
          </p:nvPr>
        </p:nvSpPr>
        <p:spPr/>
        <p:txBody>
          <a:bodyPr>
            <a:normAutofit/>
          </a:bodyPr>
          <a:lstStyle/>
          <a:p>
            <a:r>
              <a:rPr lang="en-US" dirty="0"/>
              <a:t>A secure and accurate database </a:t>
            </a:r>
            <a:endParaRPr lang="en-US" dirty="0"/>
          </a:p>
          <a:p>
            <a:r>
              <a:rPr lang="en-US" sz="4400" dirty="0"/>
              <a:t>Updated frequently</a:t>
            </a:r>
            <a:endParaRPr lang="en-US" sz="4400" dirty="0"/>
          </a:p>
          <a:p>
            <a:r>
              <a:rPr lang="en-US" dirty="0"/>
              <a:t>Secure from outside manipulation</a:t>
            </a:r>
            <a:endParaRPr lang="en-US" sz="4400" dirty="0"/>
          </a:p>
          <a:p>
            <a:r>
              <a:rPr lang="en-US" dirty="0"/>
              <a:t>Reflects a list of all Eligible Voters</a:t>
            </a:r>
            <a:endParaRPr lang="en-US" dirty="0"/>
          </a:p>
          <a:p>
            <a:r>
              <a:rPr lang="en-US" sz="4400" dirty="0"/>
              <a:t>Excludes Ineligible Voters</a:t>
            </a:r>
            <a:endParaRPr lang="en-US" sz="4400" dirty="0"/>
          </a:p>
          <a:p>
            <a:pPr marL="0" indent="0">
              <a:buNone/>
            </a:pPr>
            <a:endParaRPr lang="en-US" sz="4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Voter Roll Flaws</a:t>
            </a:r>
            <a:endParaRPr lang="en-US" dirty="0"/>
          </a:p>
        </p:txBody>
      </p:sp>
      <p:sp>
        <p:nvSpPr>
          <p:cNvPr id="3" name="Content Placeholder 2"/>
          <p:cNvSpPr>
            <a:spLocks noGrp="1"/>
          </p:cNvSpPr>
          <p:nvPr>
            <p:ph idx="1"/>
          </p:nvPr>
        </p:nvSpPr>
        <p:spPr>
          <a:xfrm>
            <a:off x="838200" y="1825625"/>
            <a:ext cx="10266680" cy="4351338"/>
          </a:xfrm>
        </p:spPr>
        <p:txBody>
          <a:bodyPr>
            <a:normAutofit/>
          </a:bodyPr>
          <a:lstStyle/>
          <a:p>
            <a:r>
              <a:rPr lang="en-US" sz="4400" dirty="0"/>
              <a:t>Out of Date Entries</a:t>
            </a:r>
            <a:endParaRPr lang="en-US" sz="4400" dirty="0"/>
          </a:p>
          <a:p>
            <a:r>
              <a:rPr lang="en-US" sz="4400" dirty="0"/>
              <a:t>Incorrect Entries</a:t>
            </a:r>
            <a:endParaRPr lang="en-US" sz="4400" dirty="0"/>
          </a:p>
          <a:p>
            <a:r>
              <a:rPr lang="en-US" sz="4400" dirty="0"/>
              <a:t>Duplicate Entries</a:t>
            </a:r>
            <a:endParaRPr lang="en-US" sz="4400" dirty="0"/>
          </a:p>
          <a:p>
            <a:r>
              <a:rPr lang="en-US" sz="4400" dirty="0"/>
              <a:t>Ineligible Voters</a:t>
            </a:r>
            <a:endParaRPr lang="en-US" sz="4400"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Voter Roll Flaws</a:t>
            </a:r>
            <a:endParaRPr lang="en-US" dirty="0"/>
          </a:p>
        </p:txBody>
      </p:sp>
      <p:sp>
        <p:nvSpPr>
          <p:cNvPr id="3" name="Content Placeholder 2"/>
          <p:cNvSpPr>
            <a:spLocks noGrp="1"/>
          </p:cNvSpPr>
          <p:nvPr>
            <p:ph idx="1"/>
          </p:nvPr>
        </p:nvSpPr>
        <p:spPr/>
        <p:txBody>
          <a:bodyPr>
            <a:normAutofit/>
          </a:bodyPr>
          <a:lstStyle/>
          <a:p>
            <a:r>
              <a:rPr lang="en-US" sz="4400" dirty="0"/>
              <a:t>Antiquated Systems</a:t>
            </a:r>
            <a:endParaRPr lang="en-US" sz="4400" dirty="0"/>
          </a:p>
          <a:p>
            <a:r>
              <a:rPr lang="en-US" sz="4400" dirty="0"/>
              <a:t>Unsupported Software</a:t>
            </a:r>
            <a:endParaRPr lang="en-US" sz="4400" dirty="0"/>
          </a:p>
          <a:p>
            <a:r>
              <a:rPr lang="en-US" sz="4400" dirty="0"/>
              <a:t>Security Flaws</a:t>
            </a:r>
            <a:endParaRPr lang="en-US" sz="4400" dirty="0"/>
          </a:p>
          <a:p>
            <a:r>
              <a:rPr lang="en-US" sz="4400" dirty="0"/>
              <a:t>Vulnerable to Cyberattacks</a:t>
            </a:r>
            <a:endParaRPr lang="en-US" sz="4400" dirty="0"/>
          </a:p>
          <a:p>
            <a:endParaRPr lang="en-US"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Elections / Voting</a:t>
            </a:r>
            <a:endParaRPr lang="en-US" dirty="0"/>
          </a:p>
        </p:txBody>
      </p:sp>
      <p:sp>
        <p:nvSpPr>
          <p:cNvPr id="3" name="Content Placeholder 2"/>
          <p:cNvSpPr>
            <a:spLocks noGrp="1"/>
          </p:cNvSpPr>
          <p:nvPr>
            <p:ph idx="1"/>
          </p:nvPr>
        </p:nvSpPr>
        <p:spPr/>
        <p:txBody>
          <a:bodyPr>
            <a:normAutofit/>
          </a:bodyPr>
          <a:lstStyle/>
          <a:p>
            <a:r>
              <a:rPr lang="en-US" sz="4400" dirty="0"/>
              <a:t>Admitting Eligible Voters</a:t>
            </a:r>
            <a:endParaRPr lang="en-US" sz="4400" dirty="0"/>
          </a:p>
          <a:p>
            <a:r>
              <a:rPr lang="en-US" sz="4400" dirty="0"/>
              <a:t>Recording Voter Choice</a:t>
            </a:r>
            <a:endParaRPr lang="en-US" sz="4400" dirty="0"/>
          </a:p>
          <a:p>
            <a:r>
              <a:rPr lang="en-US" sz="4400" dirty="0"/>
              <a:t>Tabulating Cast Votes</a:t>
            </a:r>
            <a:endParaRPr lang="en-US" sz="4400" dirty="0"/>
          </a:p>
          <a:p>
            <a:endParaRPr lang="en-US" sz="4400" dirty="0"/>
          </a:p>
          <a:p>
            <a:endParaRPr lang="en-US"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Voting Flaws</a:t>
            </a:r>
            <a:endParaRPr lang="en-US" dirty="0"/>
          </a:p>
        </p:txBody>
      </p:sp>
      <p:sp>
        <p:nvSpPr>
          <p:cNvPr id="3" name="Content Placeholder 2"/>
          <p:cNvSpPr>
            <a:spLocks noGrp="1"/>
          </p:cNvSpPr>
          <p:nvPr>
            <p:ph idx="1"/>
          </p:nvPr>
        </p:nvSpPr>
        <p:spPr/>
        <p:txBody>
          <a:bodyPr>
            <a:normAutofit/>
          </a:bodyPr>
          <a:lstStyle/>
          <a:p>
            <a:r>
              <a:rPr lang="en-US" sz="4400" dirty="0"/>
              <a:t>Flawed Voter Rolls</a:t>
            </a:r>
            <a:endParaRPr lang="en-US" sz="4400" dirty="0"/>
          </a:p>
          <a:p>
            <a:r>
              <a:rPr lang="en-US" sz="4400" dirty="0"/>
              <a:t>Flawed Voter System</a:t>
            </a:r>
            <a:endParaRPr lang="en-US" sz="4400" dirty="0"/>
          </a:p>
          <a:p>
            <a:r>
              <a:rPr lang="en-US" sz="4400" dirty="0"/>
              <a:t>Insecure Tabulation Systems</a:t>
            </a:r>
            <a:endParaRPr lang="en-US" sz="4400" dirty="0"/>
          </a:p>
          <a:p>
            <a:endParaRPr lang="en-US" dirty="0"/>
          </a:p>
          <a:p>
            <a:endParaRPr lang="en-US" dirty="0"/>
          </a:p>
          <a:p>
            <a:pPr marL="457200" lvl="1" indent="0">
              <a:buNone/>
            </a:pPr>
            <a:endParaRPr lang="en-US" dirty="0"/>
          </a:p>
          <a:p>
            <a:pPr lvl="1"/>
            <a:endParaRPr lang="en-US" dirty="0"/>
          </a:p>
          <a:p>
            <a:pPr lvl="1"/>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Voting Flaws are Common</a:t>
            </a:r>
            <a:endParaRPr lang="en-US" dirty="0"/>
          </a:p>
        </p:txBody>
      </p:sp>
      <p:sp>
        <p:nvSpPr>
          <p:cNvPr id="3" name="Content Placeholder 2"/>
          <p:cNvSpPr>
            <a:spLocks noGrp="1"/>
          </p:cNvSpPr>
          <p:nvPr>
            <p:ph sz="half" idx="1"/>
          </p:nvPr>
        </p:nvSpPr>
        <p:spPr/>
        <p:txBody>
          <a:bodyPr>
            <a:normAutofit fontScale="82500"/>
          </a:bodyPr>
          <a:lstStyle/>
          <a:p>
            <a:r>
              <a:rPr lang="en-US" sz="4325" dirty="0"/>
              <a:t>Polling Locations Open Late / Close Early</a:t>
            </a:r>
            <a:endParaRPr lang="en-US" sz="4325" dirty="0"/>
          </a:p>
          <a:p>
            <a:r>
              <a:rPr lang="en-US" sz="4325" dirty="0"/>
              <a:t>Technical issues allow voters to vote in multiple locations</a:t>
            </a:r>
            <a:br>
              <a:rPr lang="en-US" dirty="0"/>
            </a:br>
            <a:endParaRPr lang="en-US" dirty="0"/>
          </a:p>
        </p:txBody>
      </p:sp>
      <p:sp>
        <p:nvSpPr>
          <p:cNvPr id="4" name="Content Placeholder 3"/>
          <p:cNvSpPr>
            <a:spLocks noGrp="1"/>
          </p:cNvSpPr>
          <p:nvPr>
            <p:ph sz="half" idx="2"/>
          </p:nvPr>
        </p:nvSpPr>
        <p:spPr>
          <a:xfrm>
            <a:off x="6174740" y="1825625"/>
            <a:ext cx="5669915" cy="4841875"/>
          </a:xfrm>
        </p:spPr>
        <p:txBody>
          <a:bodyPr>
            <a:noAutofit/>
          </a:bodyPr>
          <a:lstStyle/>
          <a:p>
            <a:pPr algn="l" fontAlgn="auto"/>
            <a:r>
              <a:rPr lang="en-US" sz="3600" dirty="0">
                <a:sym typeface="+mn-ea"/>
              </a:rPr>
              <a:t>Harris County,Texas</a:t>
            </a:r>
            <a:endParaRPr lang="en-US" sz="3600" dirty="0">
              <a:sym typeface="+mn-ea"/>
            </a:endParaRPr>
          </a:p>
          <a:p>
            <a:pPr algn="l" fontAlgn="auto"/>
            <a:r>
              <a:rPr lang="en-US" sz="3600" dirty="0"/>
              <a:t>Claims of Incorrect votes Recorded</a:t>
            </a:r>
            <a:endParaRPr lang="en-US" sz="3600" dirty="0"/>
          </a:p>
          <a:p>
            <a:pPr algn="l" fontAlgn="auto"/>
            <a:r>
              <a:rPr lang="en-US" sz="3600" dirty="0"/>
              <a:t>Ran out of Ballot Paper at many sites</a:t>
            </a:r>
            <a:endParaRPr lang="en-US" sz="3600" dirty="0"/>
          </a:p>
          <a:p>
            <a:pPr algn="l" fontAlgn="auto"/>
            <a:r>
              <a:rPr lang="en-US" sz="3600" dirty="0"/>
              <a:t>Used Incorrect Paper</a:t>
            </a:r>
            <a:endParaRPr lang="en-US" sz="3600" dirty="0"/>
          </a:p>
        </p:txBody>
      </p:sp>
    </p:spTree>
  </p:cSld>
  <p:clrMapOvr>
    <a:masterClrMapping/>
  </p:clrMapOvr>
</p:sld>
</file>

<file path=ppt/theme/theme1.xml><?xml version="1.0" encoding="utf-8"?>
<a:theme xmlns:a="http://schemas.openxmlformats.org/drawingml/2006/main" name="Office 2013 - 2022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SST Flag Theme</Template>
  <TotalTime>0</TotalTime>
  <Words>4028</Words>
  <Application>WPS Presentation</Application>
  <PresentationFormat>Widescreen</PresentationFormat>
  <Paragraphs>287</Paragraphs>
  <Slides>30</Slides>
  <Notes>30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30</vt:i4>
      </vt:variant>
    </vt:vector>
  </HeadingPairs>
  <TitlesOfParts>
    <vt:vector size="47" baseType="lpstr">
      <vt:lpstr>Arial</vt:lpstr>
      <vt:lpstr>SimSun</vt:lpstr>
      <vt:lpstr>Wingdings</vt:lpstr>
      <vt:lpstr>Aptos Display</vt:lpstr>
      <vt:lpstr>Segoe Print</vt:lpstr>
      <vt:lpstr>Aptos</vt:lpstr>
      <vt:lpstr>Liberation Mono</vt:lpstr>
      <vt:lpstr>Microsoft YaHei</vt:lpstr>
      <vt:lpstr>Arial Unicode MS</vt:lpstr>
      <vt:lpstr>Balto Book</vt:lpstr>
      <vt:lpstr>Miriam Mono CLM</vt:lpstr>
      <vt:lpstr>Calibri</vt:lpstr>
      <vt:lpstr>Times New Roman</vt:lpstr>
      <vt:lpstr>Roboto</vt:lpstr>
      <vt:lpstr>Palatino</vt:lpstr>
      <vt:lpstr>Palatino Linotype</vt:lpstr>
      <vt:lpstr>Office 2013 - 2022 Theme</vt:lpstr>
      <vt:lpstr>Ghosts in the Machine </vt:lpstr>
      <vt:lpstr>Election Goals</vt:lpstr>
      <vt:lpstr>Building Blocks of an Election</vt:lpstr>
      <vt:lpstr>Voter Roll</vt:lpstr>
      <vt:lpstr>Voter Roll Flaws</vt:lpstr>
      <vt:lpstr>Voter Roll Flaws</vt:lpstr>
      <vt:lpstr>Elections / Voting</vt:lpstr>
      <vt:lpstr>Voting Flaws</vt:lpstr>
      <vt:lpstr>Voting Flaws are Common</vt:lpstr>
      <vt:lpstr>Tabulation / Who Won?</vt:lpstr>
      <vt:lpstr>Tabulation Flaws</vt:lpstr>
      <vt:lpstr>Election Fraud</vt:lpstr>
      <vt:lpstr>Ghost Voters</vt:lpstr>
      <vt:lpstr>Ghosts Hide In Plain Sight	</vt:lpstr>
      <vt:lpstr>Computer Trojan Attack</vt:lpstr>
      <vt:lpstr>Computerized Election Systems </vt:lpstr>
      <vt:lpstr>New York Voter Rolls</vt:lpstr>
      <vt:lpstr>Caesar Cipher</vt:lpstr>
      <vt:lpstr>NY Steganographic Algorithm</vt:lpstr>
      <vt:lpstr>Pool of Ghost Voters</vt:lpstr>
      <vt:lpstr>North Carolina 2020</vt:lpstr>
      <vt:lpstr>Nevada 2023</vt:lpstr>
      <vt:lpstr>Las Vegas / Clark County NV </vt:lpstr>
      <vt:lpstr>Georgia</vt:lpstr>
      <vt:lpstr>Pennsylvania	</vt:lpstr>
      <vt:lpstr>Potential Exploits (Young &amp; Blehar)</vt:lpstr>
      <vt:lpstr>More from Young and Blehar</vt:lpstr>
      <vt:lpstr>Common Sense</vt:lpstr>
      <vt:lpstr>Sad Facts</vt:lpstr>
      <vt:lpstr>Always Look for Fraud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Dana Myers</dc:creator>
  <cp:lastModifiedBy>Craig</cp:lastModifiedBy>
  <cp:revision>12</cp:revision>
  <cp:lastPrinted>2024-07-09T22:53:00Z</cp:lastPrinted>
  <dcterms:created xsi:type="dcterms:W3CDTF">2024-07-06T15:48:00Z</dcterms:created>
  <dcterms:modified xsi:type="dcterms:W3CDTF">2024-07-11T23:45:22Z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87EDC591AD6E4B4981FE05E01B390098_12</vt:lpwstr>
  </property>
  <property fmtid="{D5CDD505-2E9C-101B-9397-08002B2CF9AE}" pid="3" name="KSOProductBuildVer">
    <vt:lpwstr>1033-12.2.0.17153</vt:lpwstr>
  </property>
</Properties>
</file>