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74" r:id="rId10"/>
    <p:sldId id="271" r:id="rId11"/>
    <p:sldId id="264" r:id="rId12"/>
    <p:sldId id="265" r:id="rId13"/>
    <p:sldId id="263" r:id="rId14"/>
    <p:sldId id="266" r:id="rId15"/>
    <p:sldId id="267" r:id="rId16"/>
    <p:sldId id="268" r:id="rId17"/>
    <p:sldId id="273" r:id="rId18"/>
    <p:sldId id="272" r:id="rId19"/>
    <p:sldId id="278" r:id="rId20"/>
    <p:sldId id="283" r:id="rId21"/>
    <p:sldId id="276" r:id="rId22"/>
    <p:sldId id="277" r:id="rId23"/>
    <p:sldId id="279" r:id="rId24"/>
    <p:sldId id="280" r:id="rId25"/>
    <p:sldId id="281" r:id="rId26"/>
    <p:sldId id="282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5759-1D47-441E-ABDC-32C4B32988F9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8A2A-BF05-4DBE-89C0-9248DFF70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97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5759-1D47-441E-ABDC-32C4B32988F9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8A2A-BF05-4DBE-89C0-9248DFF70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4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5759-1D47-441E-ABDC-32C4B32988F9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8A2A-BF05-4DBE-89C0-9248DFF70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6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5759-1D47-441E-ABDC-32C4B32988F9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8A2A-BF05-4DBE-89C0-9248DFF70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94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5759-1D47-441E-ABDC-32C4B32988F9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8A2A-BF05-4DBE-89C0-9248DFF70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24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5759-1D47-441E-ABDC-32C4B32988F9}" type="datetimeFigureOut">
              <a:rPr lang="en-US" smtClean="0"/>
              <a:t>6/27/24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8A2A-BF05-4DBE-89C0-9248DFF70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2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5759-1D47-441E-ABDC-32C4B32988F9}" type="datetimeFigureOut">
              <a:rPr lang="en-US" smtClean="0"/>
              <a:t>6/27/24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8A2A-BF05-4DBE-89C0-9248DFF70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7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5759-1D47-441E-ABDC-32C4B32988F9}" type="datetimeFigureOut">
              <a:rPr lang="en-US" smtClean="0"/>
              <a:t>6/27/24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8A2A-BF05-4DBE-89C0-9248DFF70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5759-1D47-441E-ABDC-32C4B32988F9}" type="datetimeFigureOut">
              <a:rPr lang="en-US" smtClean="0"/>
              <a:t>6/27/24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8A2A-BF05-4DBE-89C0-9248DFF70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5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5759-1D47-441E-ABDC-32C4B32988F9}" type="datetimeFigureOut">
              <a:rPr lang="en-US" smtClean="0"/>
              <a:t>6/27/24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8A2A-BF05-4DBE-89C0-9248DFF70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0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5759-1D47-441E-ABDC-32C4B32988F9}" type="datetimeFigureOut">
              <a:rPr lang="en-US" smtClean="0"/>
              <a:t>6/27/24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8A2A-BF05-4DBE-89C0-9248DFF70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6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85759-1D47-441E-ABDC-32C4B32988F9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88A2A-BF05-4DBE-89C0-9248DFF70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0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23013" y="3338624"/>
            <a:ext cx="6173972" cy="1050298"/>
          </a:xfrm>
        </p:spPr>
        <p:txBody>
          <a:bodyPr>
            <a:normAutofit fontScale="90000"/>
          </a:bodyPr>
          <a:lstStyle/>
          <a:p>
            <a:r>
              <a:rPr lang="en-US" dirty="0"/>
              <a:t>The New York Voter roll algorithms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57423" y="4451497"/>
            <a:ext cx="4905153" cy="914400"/>
          </a:xfrm>
        </p:spPr>
        <p:txBody>
          <a:bodyPr/>
          <a:lstStyle/>
          <a:p>
            <a:r>
              <a:rPr lang="en-US" dirty="0"/>
              <a:t>Designed objects where they don’t belong</a:t>
            </a:r>
          </a:p>
        </p:txBody>
      </p:sp>
      <p:sp>
        <p:nvSpPr>
          <p:cNvPr id="10" name="Subtitle 7"/>
          <p:cNvSpPr txBox="1">
            <a:spLocks/>
          </p:cNvSpPr>
          <p:nvPr/>
        </p:nvSpPr>
        <p:spPr>
          <a:xfrm>
            <a:off x="7903535" y="202018"/>
            <a:ext cx="3799368" cy="4075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www.zarkfiles.substack.com</a:t>
            </a:r>
          </a:p>
        </p:txBody>
      </p:sp>
    </p:spTree>
    <p:extLst>
      <p:ext uri="{BB962C8B-B14F-4D97-AF65-F5344CB8AC3E}">
        <p14:creationId xmlns:p14="http://schemas.microsoft.com/office/powerpoint/2010/main" val="1107415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Clones by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3494566"/>
            <a:ext cx="10515601" cy="2367518"/>
          </a:xfrm>
        </p:spPr>
        <p:txBody>
          <a:bodyPr/>
          <a:lstStyle/>
          <a:p>
            <a:r>
              <a:rPr lang="en-US" dirty="0"/>
              <a:t>Prior to 1990, between 0-5 clones per year, with a few insignificant deviations</a:t>
            </a:r>
          </a:p>
          <a:p>
            <a:r>
              <a:rPr lang="en-US" dirty="0"/>
              <a:t>In 2020, the number of new clones was 178,755 out of 1,130,608 new registrations (15.81%)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764679"/>
            <a:ext cx="10504252" cy="1538501"/>
          </a:xfrm>
        </p:spPr>
      </p:pic>
    </p:spTree>
    <p:extLst>
      <p:ext uri="{BB962C8B-B14F-4D97-AF65-F5344CB8AC3E}">
        <p14:creationId xmlns:p14="http://schemas.microsoft.com/office/powerpoint/2010/main" val="4174849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of the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presence of so many erroneous and/or illegal records raises the question:</a:t>
            </a:r>
          </a:p>
          <a:p>
            <a:r>
              <a:rPr lang="en-US" dirty="0"/>
              <a:t>If these problems were created intentionally, how would they be accessed?</a:t>
            </a:r>
          </a:p>
          <a:p>
            <a:r>
              <a:rPr lang="en-US" dirty="0"/>
              <a:t>To find individual or groups of cloned records in a database of 21 million records is not easy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Possible solutions:</a:t>
            </a:r>
          </a:p>
          <a:p>
            <a:pPr lvl="1"/>
            <a:r>
              <a:rPr lang="en-US" dirty="0"/>
              <a:t>Tag the special records</a:t>
            </a:r>
          </a:p>
          <a:p>
            <a:pPr lvl="2"/>
            <a:r>
              <a:rPr lang="en-US" dirty="0"/>
              <a:t>With a field for this attribute</a:t>
            </a:r>
          </a:p>
          <a:p>
            <a:pPr lvl="2"/>
            <a:r>
              <a:rPr lang="en-US" dirty="0"/>
              <a:t>With special characters in an existing field</a:t>
            </a:r>
          </a:p>
          <a:p>
            <a:pPr lvl="1"/>
            <a:r>
              <a:rPr lang="en-US" dirty="0"/>
              <a:t>Assign all records a trackable attribute</a:t>
            </a:r>
          </a:p>
          <a:p>
            <a:pPr lvl="2"/>
            <a:r>
              <a:rPr lang="en-US" dirty="0"/>
              <a:t>If all records have it, discovery becomes difficult</a:t>
            </a:r>
          </a:p>
          <a:p>
            <a:pPr lvl="2"/>
            <a:r>
              <a:rPr lang="en-US" dirty="0"/>
              <a:t>The attribute can connect to a separate database</a:t>
            </a:r>
          </a:p>
        </p:txBody>
      </p:sp>
    </p:spTree>
    <p:extLst>
      <p:ext uri="{BB962C8B-B14F-4D97-AF65-F5344CB8AC3E}">
        <p14:creationId xmlns:p14="http://schemas.microsoft.com/office/powerpoint/2010/main" val="3289677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Incentive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It would be very difficult to manipulate a significant volume of fraudulent records without a clandestine means to quickly identify them</a:t>
            </a:r>
          </a:p>
          <a:p>
            <a:r>
              <a:rPr lang="en-US" dirty="0"/>
              <a:t>Therefore, if the goal is to commit election fraud through the voter rolls, there is a strong incentive to create this method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194" y="1825625"/>
            <a:ext cx="4367612" cy="4351338"/>
          </a:xfrm>
        </p:spPr>
      </p:pic>
    </p:spTree>
    <p:extLst>
      <p:ext uri="{BB962C8B-B14F-4D97-AF65-F5344CB8AC3E}">
        <p14:creationId xmlns:p14="http://schemas.microsoft.com/office/powerpoint/2010/main" val="3740594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There are 4 algorithms in NY’s voter rolls</a:t>
            </a:r>
          </a:p>
          <a:p>
            <a:pPr lvl="1"/>
            <a:r>
              <a:rPr lang="en-US" dirty="0"/>
              <a:t>Spiral</a:t>
            </a:r>
          </a:p>
          <a:p>
            <a:pPr lvl="1"/>
            <a:r>
              <a:rPr lang="en-US" dirty="0"/>
              <a:t>Metronome</a:t>
            </a:r>
          </a:p>
          <a:p>
            <a:pPr lvl="1"/>
            <a:r>
              <a:rPr lang="en-US" dirty="0"/>
              <a:t>Shingle</a:t>
            </a:r>
          </a:p>
          <a:p>
            <a:pPr lvl="1"/>
            <a:r>
              <a:rPr lang="en-US" dirty="0"/>
              <a:t>Tartan</a:t>
            </a:r>
          </a:p>
          <a:p>
            <a:r>
              <a:rPr lang="en-US" dirty="0"/>
              <a:t>Their presence is disguised by 2 primary partitions (in-Range and Out of range) and numerous sub-partitions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223" y="720388"/>
            <a:ext cx="8284535" cy="5173612"/>
          </a:xfrm>
        </p:spPr>
      </p:pic>
    </p:spTree>
    <p:extLst>
      <p:ext uri="{BB962C8B-B14F-4D97-AF65-F5344CB8AC3E}">
        <p14:creationId xmlns:p14="http://schemas.microsoft.com/office/powerpoint/2010/main" val="2469143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Spiral sub-partitions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80196"/>
            <a:ext cx="5181600" cy="3242196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938" y="1825625"/>
            <a:ext cx="4738123" cy="4351338"/>
          </a:xfrm>
        </p:spPr>
      </p:pic>
    </p:spTree>
    <p:extLst>
      <p:ext uri="{BB962C8B-B14F-4D97-AF65-F5344CB8AC3E}">
        <p14:creationId xmlns:p14="http://schemas.microsoft.com/office/powerpoint/2010/main" val="3200267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Spiral (simple view)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29318"/>
            <a:ext cx="5181600" cy="294395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127" y="2089508"/>
            <a:ext cx="4585745" cy="3823571"/>
          </a:xfrm>
        </p:spPr>
      </p:pic>
    </p:spTree>
    <p:extLst>
      <p:ext uri="{BB962C8B-B14F-4D97-AF65-F5344CB8AC3E}">
        <p14:creationId xmlns:p14="http://schemas.microsoft.com/office/powerpoint/2010/main" val="987462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CID transformations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43" y="1825625"/>
            <a:ext cx="2889513" cy="4351338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1997"/>
            <a:ext cx="5181600" cy="3398594"/>
          </a:xfrm>
        </p:spPr>
      </p:pic>
    </p:spTree>
    <p:extLst>
      <p:ext uri="{BB962C8B-B14F-4D97-AF65-F5344CB8AC3E}">
        <p14:creationId xmlns:p14="http://schemas.microsoft.com/office/powerpoint/2010/main" val="4015616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Stacking the deck (controlling ID position)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67073"/>
            <a:ext cx="5181600" cy="226844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Spiral uses columns as a position control mechanism</a:t>
            </a:r>
          </a:p>
          <a:p>
            <a:r>
              <a:rPr lang="en-US" dirty="0"/>
              <a:t>It divides ranges by “repunits”, numbers like 11, 111, 1,111, 11,111, 111,111, and 1,111,111</a:t>
            </a:r>
          </a:p>
          <a:p>
            <a:r>
              <a:rPr lang="en-US" dirty="0"/>
              <a:t>Then assigns them to columns based on powers of 10</a:t>
            </a:r>
          </a:p>
          <a:p>
            <a:r>
              <a:rPr lang="en-US" dirty="0"/>
              <a:t>Then interlaces the numbers based on column assignment</a:t>
            </a:r>
          </a:p>
          <a:p>
            <a:r>
              <a:rPr lang="en-US" dirty="0"/>
              <a:t>Just like shuffling cards</a:t>
            </a:r>
          </a:p>
        </p:txBody>
      </p:sp>
    </p:spTree>
    <p:extLst>
      <p:ext uri="{BB962C8B-B14F-4D97-AF65-F5344CB8AC3E}">
        <p14:creationId xmlns:p14="http://schemas.microsoft.com/office/powerpoint/2010/main" val="3362383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shift cipher (disguising ID position)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7839"/>
            <a:ext cx="10393719" cy="210095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34" y="1844973"/>
            <a:ext cx="10658565" cy="1677947"/>
          </a:xfrm>
        </p:spPr>
      </p:pic>
    </p:spTree>
    <p:extLst>
      <p:ext uri="{BB962C8B-B14F-4D97-AF65-F5344CB8AC3E}">
        <p14:creationId xmlns:p14="http://schemas.microsoft.com/office/powerpoint/2010/main" val="3157800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284" cy="1325563"/>
          </a:xfrm>
        </p:spPr>
        <p:txBody>
          <a:bodyPr/>
          <a:lstStyle/>
          <a:p>
            <a:pPr algn="ctr"/>
            <a:r>
              <a:rPr lang="en-US" dirty="0"/>
              <a:t>Missing ID numbers found with Spiral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316" y="1579094"/>
            <a:ext cx="9128051" cy="4937753"/>
          </a:xfrm>
        </p:spPr>
      </p:pic>
    </p:spTree>
    <p:extLst>
      <p:ext uri="{BB962C8B-B14F-4D97-AF65-F5344CB8AC3E}">
        <p14:creationId xmlns:p14="http://schemas.microsoft.com/office/powerpoint/2010/main" val="355580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purpose of voter rolls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Ensure all voters are eligible to vote (“qualified”)</a:t>
            </a:r>
          </a:p>
          <a:p>
            <a:r>
              <a:rPr lang="en-US" dirty="0"/>
              <a:t>Fraud prevention</a:t>
            </a:r>
          </a:p>
          <a:p>
            <a:r>
              <a:rPr lang="en-US" dirty="0"/>
              <a:t>Election management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To function, the rolls must be:</a:t>
            </a:r>
          </a:p>
          <a:p>
            <a:pPr lvl="1"/>
            <a:r>
              <a:rPr lang="en-US" dirty="0"/>
              <a:t>Accurate</a:t>
            </a:r>
          </a:p>
          <a:p>
            <a:pPr lvl="1"/>
            <a:r>
              <a:rPr lang="en-US" dirty="0"/>
              <a:t>Current</a:t>
            </a:r>
          </a:p>
          <a:p>
            <a:pPr lvl="1"/>
            <a:r>
              <a:rPr lang="en-US" dirty="0"/>
              <a:t>Transparent (available for public scrutiny)</a:t>
            </a:r>
          </a:p>
        </p:txBody>
      </p:sp>
    </p:spTree>
    <p:extLst>
      <p:ext uri="{BB962C8B-B14F-4D97-AF65-F5344CB8AC3E}">
        <p14:creationId xmlns:p14="http://schemas.microsoft.com/office/powerpoint/2010/main" val="2775911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Algorithm imposed ID number (AID)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Can be used to clandestinely track records</a:t>
            </a:r>
          </a:p>
          <a:p>
            <a:r>
              <a:rPr lang="en-US" dirty="0"/>
              <a:t>Is hard coded into Spiral</a:t>
            </a:r>
          </a:p>
          <a:p>
            <a:r>
              <a:rPr lang="en-US" dirty="0"/>
              <a:t>May require an unauthorized copy of the database for use</a:t>
            </a:r>
          </a:p>
          <a:p>
            <a:r>
              <a:rPr lang="en-US" dirty="0"/>
              <a:t>The Spiral is proven, the AID is strongly suggested, its purpose is unknown, but it has obvious utility for data tracking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97" y="1825625"/>
            <a:ext cx="4552006" cy="4351338"/>
          </a:xfrm>
        </p:spPr>
      </p:pic>
    </p:spTree>
    <p:extLst>
      <p:ext uri="{BB962C8B-B14F-4D97-AF65-F5344CB8AC3E}">
        <p14:creationId xmlns:p14="http://schemas.microsoft.com/office/powerpoint/2010/main" val="188492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Shingle algorithm: Active vs Purged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25062"/>
            <a:ext cx="5181600" cy="2952463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1762"/>
            <a:ext cx="5181600" cy="2919063"/>
          </a:xfrm>
        </p:spPr>
      </p:pic>
    </p:spTree>
    <p:extLst>
      <p:ext uri="{BB962C8B-B14F-4D97-AF65-F5344CB8AC3E}">
        <p14:creationId xmlns:p14="http://schemas.microsoft.com/office/powerpoint/2010/main" val="3726339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Shingle structure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11448"/>
            <a:ext cx="4416371" cy="43513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772" y="1690688"/>
            <a:ext cx="6223912" cy="2069398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772" y="3760086"/>
            <a:ext cx="6083595" cy="263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02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Metronome: Counties 15, 30, 60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8138"/>
            <a:ext cx="5181600" cy="364631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78138"/>
            <a:ext cx="5181600" cy="2379487"/>
          </a:xfrm>
        </p:spPr>
      </p:pic>
    </p:spTree>
    <p:extLst>
      <p:ext uri="{BB962C8B-B14F-4D97-AF65-F5344CB8AC3E}">
        <p14:creationId xmlns:p14="http://schemas.microsoft.com/office/powerpoint/2010/main" val="2684617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Associated with majority of clones (~1,204,158)</a:t>
            </a:r>
          </a:p>
          <a:p>
            <a:r>
              <a:rPr lang="en-US" dirty="0"/>
              <a:t>All generated after 6/15/2007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78063"/>
            <a:ext cx="5181600" cy="2646461"/>
          </a:xfrm>
        </p:spPr>
      </p:pic>
    </p:spTree>
    <p:extLst>
      <p:ext uri="{BB962C8B-B14F-4D97-AF65-F5344CB8AC3E}">
        <p14:creationId xmlns:p14="http://schemas.microsoft.com/office/powerpoint/2010/main" val="2236201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Hawaii</a:t>
            </a:r>
          </a:p>
          <a:p>
            <a:pPr lvl="1"/>
            <a:r>
              <a:rPr lang="en-US" dirty="0"/>
              <a:t>Tags records with a 12 digit alphanumeric sequence at the end of a 32 digit UUID</a:t>
            </a:r>
          </a:p>
          <a:p>
            <a:r>
              <a:rPr lang="en-US" dirty="0"/>
              <a:t>New Jersey</a:t>
            </a:r>
          </a:p>
          <a:p>
            <a:pPr lvl="1"/>
            <a:r>
              <a:rPr lang="en-US" dirty="0"/>
              <a:t>Scrambles positions of ID number elements</a:t>
            </a:r>
          </a:p>
          <a:p>
            <a:r>
              <a:rPr lang="en-US" dirty="0"/>
              <a:t>Ohio and North Carolina</a:t>
            </a:r>
          </a:p>
          <a:p>
            <a:pPr lvl="1"/>
            <a:r>
              <a:rPr lang="en-US" dirty="0"/>
              <a:t>Scatterplots indicate use of algorithms to assign ID numbers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7707"/>
            <a:ext cx="5181600" cy="3447173"/>
          </a:xfrm>
        </p:spPr>
      </p:pic>
    </p:spTree>
    <p:extLst>
      <p:ext uri="{BB962C8B-B14F-4D97-AF65-F5344CB8AC3E}">
        <p14:creationId xmlns:p14="http://schemas.microsoft.com/office/powerpoint/2010/main" val="3852771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were these algorithms used?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 privacy concerns</a:t>
            </a:r>
          </a:p>
          <a:p>
            <a:pPr lvl="1"/>
            <a:r>
              <a:rPr lang="en-US" dirty="0"/>
              <a:t>All records are public</a:t>
            </a:r>
          </a:p>
          <a:p>
            <a:pPr lvl="1"/>
            <a:r>
              <a:rPr lang="en-US" dirty="0"/>
              <a:t>No information is masked by algorithms or withheld from public</a:t>
            </a:r>
          </a:p>
          <a:p>
            <a:r>
              <a:rPr lang="en-US" dirty="0"/>
              <a:t>No security impact</a:t>
            </a:r>
          </a:p>
          <a:p>
            <a:pPr lvl="1"/>
            <a:r>
              <a:rPr lang="en-US" dirty="0"/>
              <a:t>All records are public</a:t>
            </a:r>
          </a:p>
          <a:p>
            <a:pPr lvl="1"/>
            <a:r>
              <a:rPr lang="en-US" dirty="0"/>
              <a:t>No need to use covert methods for access</a:t>
            </a:r>
          </a:p>
          <a:p>
            <a:r>
              <a:rPr lang="en-US" dirty="0"/>
              <a:t>No efficiency improvement</a:t>
            </a:r>
          </a:p>
          <a:p>
            <a:pPr lvl="1"/>
            <a:r>
              <a:rPr lang="en-US" dirty="0"/>
              <a:t>Retards speed and ease of use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66312"/>
            <a:ext cx="5181600" cy="2669963"/>
          </a:xfrm>
        </p:spPr>
      </p:pic>
    </p:spTree>
    <p:extLst>
      <p:ext uri="{BB962C8B-B14F-4D97-AF65-F5344CB8AC3E}">
        <p14:creationId xmlns:p14="http://schemas.microsoft.com/office/powerpoint/2010/main" val="880849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88" y="1690688"/>
            <a:ext cx="8901223" cy="4586602"/>
          </a:xfrm>
        </p:spPr>
      </p:pic>
    </p:spTree>
    <p:extLst>
      <p:ext uri="{BB962C8B-B14F-4D97-AF65-F5344CB8AC3E}">
        <p14:creationId xmlns:p14="http://schemas.microsoft.com/office/powerpoint/2010/main" val="650188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Voter roll laws (federal)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National Voter Registration Act (NVRA) of 1993 (52 U.S.C. §§ 20501-20511)</a:t>
            </a:r>
          </a:p>
          <a:p>
            <a:pPr lvl="1"/>
            <a:r>
              <a:rPr lang="en-GB" dirty="0"/>
              <a:t>Mandates that states maintain accurate and current voter registration rolls.</a:t>
            </a:r>
          </a:p>
          <a:p>
            <a:pPr lvl="1"/>
            <a:r>
              <a:rPr lang="en-GB" dirty="0"/>
              <a:t>Requires states to follow specific procedures for removing voters from the rolls.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Help America Vote Act (HAVA) of 2002 (52 U.S.C. §§ 20901-21145)</a:t>
            </a:r>
          </a:p>
          <a:p>
            <a:pPr lvl="1"/>
            <a:r>
              <a:rPr lang="en-GB" dirty="0"/>
              <a:t>Requires </a:t>
            </a:r>
            <a:r>
              <a:rPr lang="en-GB" dirty="0" err="1"/>
              <a:t>statewide</a:t>
            </a:r>
            <a:r>
              <a:rPr lang="en-GB" dirty="0"/>
              <a:t> computer voter lists</a:t>
            </a:r>
          </a:p>
          <a:p>
            <a:pPr lvl="1"/>
            <a:r>
              <a:rPr lang="en-GB" dirty="0"/>
              <a:t>Mandates unique identifier for each voter</a:t>
            </a:r>
          </a:p>
          <a:p>
            <a:pPr lvl="1"/>
            <a:endParaRPr lang="en-GB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195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Section 8(a)(3) of the NVRA (52 U.S.C. § 20507(a)(3)) requires:</a:t>
            </a:r>
          </a:p>
          <a:p>
            <a:pPr lvl="1"/>
            <a:r>
              <a:rPr lang="en-GB" dirty="0"/>
              <a:t>(I) specifies each eligibility requirement (including citizenship)</a:t>
            </a:r>
          </a:p>
          <a:p>
            <a:pPr lvl="1"/>
            <a:r>
              <a:rPr lang="en-GB" dirty="0"/>
              <a:t>(II) contains an attestation that the applicant meets each such requirement; and</a:t>
            </a:r>
          </a:p>
          <a:p>
            <a:pPr lvl="1"/>
            <a:r>
              <a:rPr lang="en-GB" dirty="0"/>
              <a:t>(III) requires the signature of the applicant, under penalty of perjury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 New York, there are about 2,000,000 records that can plausibly be described as in violation of these requirements</a:t>
            </a:r>
          </a:p>
          <a:p>
            <a:r>
              <a:rPr lang="en-US" dirty="0"/>
              <a:t>An unknown number, but nearly 100% of the sample so far, have forged signatures</a:t>
            </a:r>
          </a:p>
        </p:txBody>
      </p:sp>
    </p:spTree>
    <p:extLst>
      <p:ext uri="{BB962C8B-B14F-4D97-AF65-F5344CB8AC3E}">
        <p14:creationId xmlns:p14="http://schemas.microsoft.com/office/powerpoint/2010/main" val="3617566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Forged signature (mechanically duplicated)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134" y="1825625"/>
            <a:ext cx="4001732" cy="4351338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134" y="1825625"/>
            <a:ext cx="4001732" cy="4351338"/>
          </a:xfrm>
        </p:spPr>
      </p:pic>
      <p:sp>
        <p:nvSpPr>
          <p:cNvPr id="7" name="Rectangle 6"/>
          <p:cNvSpPr/>
          <p:nvPr/>
        </p:nvSpPr>
        <p:spPr>
          <a:xfrm>
            <a:off x="2452577" y="3593805"/>
            <a:ext cx="992372" cy="120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52577" y="3849244"/>
            <a:ext cx="170294" cy="91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07842" y="3593805"/>
            <a:ext cx="992372" cy="120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07842" y="3849244"/>
            <a:ext cx="170294" cy="91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51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New York’s rolls contain the following known errors:</a:t>
            </a:r>
          </a:p>
          <a:p>
            <a:pPr lvl="1"/>
            <a:r>
              <a:rPr lang="en-US" dirty="0"/>
              <a:t>Incorrect name (spelling)</a:t>
            </a:r>
          </a:p>
          <a:p>
            <a:pPr lvl="1"/>
            <a:r>
              <a:rPr lang="en-US" dirty="0"/>
              <a:t>Incorrect DOB</a:t>
            </a:r>
          </a:p>
          <a:p>
            <a:pPr lvl="1"/>
            <a:r>
              <a:rPr lang="en-US" dirty="0"/>
              <a:t>Incorrect registration date</a:t>
            </a:r>
          </a:p>
          <a:p>
            <a:pPr lvl="1"/>
            <a:r>
              <a:rPr lang="en-US" dirty="0"/>
              <a:t>Incorrect address</a:t>
            </a:r>
          </a:p>
          <a:p>
            <a:pPr lvl="1"/>
            <a:r>
              <a:rPr lang="en-US" dirty="0"/>
              <a:t>Incorrect voter history</a:t>
            </a:r>
          </a:p>
          <a:p>
            <a:pPr lvl="1"/>
            <a:r>
              <a:rPr lang="en-US" dirty="0"/>
              <a:t>Incorrect status</a:t>
            </a:r>
          </a:p>
          <a:p>
            <a:pPr lvl="1"/>
            <a:r>
              <a:rPr lang="en-US" dirty="0"/>
              <a:t>Illegal records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All of these errors, and others not mentioned, would have been prevented if normal data validation tools were used</a:t>
            </a:r>
          </a:p>
          <a:p>
            <a:r>
              <a:rPr lang="en-US" dirty="0"/>
              <a:t>About 10% of all records are affected</a:t>
            </a:r>
          </a:p>
          <a:p>
            <a:pPr lvl="1"/>
            <a:r>
              <a:rPr lang="en-US" dirty="0"/>
              <a:t>There may be more, undiscovered errors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22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Discrepant voter histories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Bus problem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60549"/>
            <a:ext cx="5157787" cy="3573639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Irreconcilable county to state rolls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967253"/>
            <a:ext cx="5183188" cy="760231"/>
          </a:xfrm>
        </p:spPr>
      </p:pic>
    </p:spTree>
    <p:extLst>
      <p:ext uri="{BB962C8B-B14F-4D97-AF65-F5344CB8AC3E}">
        <p14:creationId xmlns:p14="http://schemas.microsoft.com/office/powerpoint/2010/main" val="221285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Purged and cloned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Over 8,000,000 purged records in the 2022 database</a:t>
            </a:r>
          </a:p>
          <a:p>
            <a:r>
              <a:rPr lang="en-US" dirty="0"/>
              <a:t>Almost 2,000,000 lack a purge date</a:t>
            </a:r>
          </a:p>
          <a:p>
            <a:pPr lvl="1"/>
            <a:r>
              <a:rPr lang="en-US" dirty="0"/>
              <a:t>Meaning, they can be reactivated/deactivated at will without reference to a deactivation date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About 2,000,000 clones</a:t>
            </a:r>
          </a:p>
          <a:p>
            <a:r>
              <a:rPr lang="en-US" dirty="0"/>
              <a:t>500,000 deleted, destroying their audit trail</a:t>
            </a:r>
          </a:p>
          <a:p>
            <a:pPr lvl="1"/>
            <a:r>
              <a:rPr lang="en-US" dirty="0"/>
              <a:t>But discovered thanks to an algorithm</a:t>
            </a:r>
          </a:p>
        </p:txBody>
      </p:sp>
    </p:spTree>
    <p:extLst>
      <p:ext uri="{BB962C8B-B14F-4D97-AF65-F5344CB8AC3E}">
        <p14:creationId xmlns:p14="http://schemas.microsoft.com/office/powerpoint/2010/main" val="3066815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clone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430336"/>
            <a:ext cx="7509103" cy="402062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9842" y="1430336"/>
            <a:ext cx="2783958" cy="4746627"/>
          </a:xfrm>
        </p:spPr>
        <p:txBody>
          <a:bodyPr/>
          <a:lstStyle/>
          <a:p>
            <a:r>
              <a:rPr lang="en-US" dirty="0"/>
              <a:t>14 SBOEID numbers assigned to the same person on the same day</a:t>
            </a:r>
          </a:p>
          <a:p>
            <a:r>
              <a:rPr lang="en-US" dirty="0"/>
              <a:t>Many are consecutive</a:t>
            </a:r>
          </a:p>
          <a:p>
            <a:r>
              <a:rPr lang="en-US" dirty="0"/>
              <a:t>If registrars followed the law, this would be impossible</a:t>
            </a:r>
          </a:p>
        </p:txBody>
      </p:sp>
    </p:spTree>
    <p:extLst>
      <p:ext uri="{BB962C8B-B14F-4D97-AF65-F5344CB8AC3E}">
        <p14:creationId xmlns:p14="http://schemas.microsoft.com/office/powerpoint/2010/main" val="3186029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865</Words>
  <Application>Microsoft Macintosh PowerPoint</Application>
  <PresentationFormat>Widescreen</PresentationFormat>
  <Paragraphs>115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The New York Voter roll algorithms</vt:lpstr>
      <vt:lpstr>The purpose of voter rolls</vt:lpstr>
      <vt:lpstr>Voter roll laws (federal)</vt:lpstr>
      <vt:lpstr>Eligibility</vt:lpstr>
      <vt:lpstr>Example: Forged signature (mechanically duplicated)</vt:lpstr>
      <vt:lpstr>Accuracy</vt:lpstr>
      <vt:lpstr>Discrepant voter histories</vt:lpstr>
      <vt:lpstr>Purged and cloned records</vt:lpstr>
      <vt:lpstr>A clone example</vt:lpstr>
      <vt:lpstr>Clones by year</vt:lpstr>
      <vt:lpstr>Discovery of the algorithms</vt:lpstr>
      <vt:lpstr>Incentive</vt:lpstr>
      <vt:lpstr>Algorithms</vt:lpstr>
      <vt:lpstr>The Spiral sub-partitions</vt:lpstr>
      <vt:lpstr>The Spiral (simple view)</vt:lpstr>
      <vt:lpstr>CID transformations</vt:lpstr>
      <vt:lpstr>Stacking the deck (controlling ID position)</vt:lpstr>
      <vt:lpstr>The shift cipher (disguising ID position)</vt:lpstr>
      <vt:lpstr>Missing ID numbers found with Spiral</vt:lpstr>
      <vt:lpstr>The Algorithm imposed ID number (AID)</vt:lpstr>
      <vt:lpstr>Shingle algorithm: Active vs Purged</vt:lpstr>
      <vt:lpstr>Shingle structure</vt:lpstr>
      <vt:lpstr>Metronome: Counties 15, 30, 60</vt:lpstr>
      <vt:lpstr>Tartan</vt:lpstr>
      <vt:lpstr>Other states</vt:lpstr>
      <vt:lpstr>Why were these algorithms used?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York Voter roll algorithms</dc:title>
  <dc:creator>Microsoft account</dc:creator>
  <cp:lastModifiedBy>Jerome Corsi</cp:lastModifiedBy>
  <cp:revision>24</cp:revision>
  <dcterms:created xsi:type="dcterms:W3CDTF">2024-06-25T05:49:26Z</dcterms:created>
  <dcterms:modified xsi:type="dcterms:W3CDTF">2024-06-27T15:20:24Z</dcterms:modified>
</cp:coreProperties>
</file>